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546" r:id="rId2"/>
    <p:sldId id="258" r:id="rId3"/>
    <p:sldId id="361" r:id="rId4"/>
    <p:sldId id="576" r:id="rId5"/>
    <p:sldId id="548" r:id="rId6"/>
    <p:sldId id="550" r:id="rId7"/>
    <p:sldId id="595" r:id="rId8"/>
    <p:sldId id="551" r:id="rId9"/>
    <p:sldId id="552" r:id="rId10"/>
    <p:sldId id="587" r:id="rId11"/>
    <p:sldId id="586" r:id="rId12"/>
    <p:sldId id="596" r:id="rId13"/>
    <p:sldId id="588" r:id="rId14"/>
    <p:sldId id="603" r:id="rId15"/>
    <p:sldId id="599" r:id="rId16"/>
    <p:sldId id="597" r:id="rId17"/>
    <p:sldId id="570" r:id="rId18"/>
    <p:sldId id="573" r:id="rId19"/>
    <p:sldId id="575" r:id="rId20"/>
    <p:sldId id="564" r:id="rId21"/>
    <p:sldId id="591" r:id="rId22"/>
    <p:sldId id="602" r:id="rId23"/>
    <p:sldId id="592" r:id="rId24"/>
    <p:sldId id="593" r:id="rId25"/>
    <p:sldId id="601" r:id="rId26"/>
    <p:sldId id="545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E4D"/>
    <a:srgbClr val="0F0F0F"/>
    <a:srgbClr val="AD4342"/>
    <a:srgbClr val="FF9900"/>
    <a:srgbClr val="CC3300"/>
    <a:srgbClr val="000000"/>
    <a:srgbClr val="3453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3" autoAdjust="0"/>
    <p:restoredTop sz="94660"/>
  </p:normalViewPr>
  <p:slideViewPr>
    <p:cSldViewPr snapToGrid="0">
      <p:cViewPr varScale="1">
        <p:scale>
          <a:sx n="86" d="100"/>
          <a:sy n="86" d="100"/>
        </p:scale>
        <p:origin x="54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2246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E79C18-CE3C-4401-9061-A6ACC293A029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8D6422-FDD8-4E5A-B1FB-EE6599DE5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761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72ED63-A4E6-49E9-836E-AAB074444F2F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89411-CF4F-42A7-9E3B-E1FEE109F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68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witter.com/dotproduct3d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www.dotproduct3d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linkedin.com/company/dotproduct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hyperlink" Target="https://www.youtube.com/user/dotproduct3d2" TargetMode="External"/><Relationship Id="rId4" Type="http://schemas.openxmlformats.org/officeDocument/2006/relationships/hyperlink" Target="http://www.facebook.com/dotproduct3d" TargetMode="External"/><Relationship Id="rId9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witter.com/dotproduct3d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www.dotproduct3d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linkedin.com/company/dotproduct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hyperlink" Target="https://www.youtube.com/user/dotproduct3d2" TargetMode="External"/><Relationship Id="rId4" Type="http://schemas.openxmlformats.org/officeDocument/2006/relationships/hyperlink" Target="http://www.facebook.com/dotproduct3d" TargetMode="External"/><Relationship Id="rId9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witter.com/dotproduct3d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www.dotproduct3d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linkedin.com/company/dotproduct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hyperlink" Target="https://www.youtube.com/user/dotproduct3d2" TargetMode="External"/><Relationship Id="rId4" Type="http://schemas.openxmlformats.org/officeDocument/2006/relationships/hyperlink" Target="http://www.facebook.com/dotproduct3d" TargetMode="External"/><Relationship Id="rId9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witter.com/dotproduct3d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www.dotproduct3d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linkedin.com/company/dotproduct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hyperlink" Target="https://www.youtube.com/user/dotproduct3d2" TargetMode="External"/><Relationship Id="rId4" Type="http://schemas.openxmlformats.org/officeDocument/2006/relationships/hyperlink" Target="http://www.facebook.com/dotproduct3d" TargetMode="External"/><Relationship Id="rId9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witter.com/dotproduct3d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www.dotproduct3d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linkedin.com/company/dotproduct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hyperlink" Target="https://www.youtube.com/user/dotproduct3d2" TargetMode="External"/><Relationship Id="rId4" Type="http://schemas.openxmlformats.org/officeDocument/2006/relationships/hyperlink" Target="http://www.facebook.com/dotproduct3d" TargetMode="External"/><Relationship Id="rId9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witter.com/dotproduct3d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www.dotproduct3d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linkedin.com/company/dotproduct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hyperlink" Target="https://www.youtube.com/user/dotproduct3d2" TargetMode="External"/><Relationship Id="rId4" Type="http://schemas.openxmlformats.org/officeDocument/2006/relationships/hyperlink" Target="http://www.facebook.com/dotproduct3d" TargetMode="External"/><Relationship Id="rId9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witter.com/dotproduct3d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www.dotproduct3d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linkedin.com/company/dotproduct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hyperlink" Target="https://www.youtube.com/user/dotproduct3d2" TargetMode="External"/><Relationship Id="rId4" Type="http://schemas.openxmlformats.org/officeDocument/2006/relationships/hyperlink" Target="http://www.facebook.com/dotproduct3d" TargetMode="External"/><Relationship Id="rId9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witter.com/dotproduct3d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www.dotproduct3d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linkedin.com/company/dotproduct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hyperlink" Target="https://www.youtube.com/user/dotproduct3d2" TargetMode="External"/><Relationship Id="rId4" Type="http://schemas.openxmlformats.org/officeDocument/2006/relationships/hyperlink" Target="http://www.facebook.com/dotproduct3d" TargetMode="External"/><Relationship Id="rId9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witter.com/dotproduct3d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www.dotproduct3d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linkedin.com/company/dotproduct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hyperlink" Target="https://www.youtube.com/user/dotproduct3d2" TargetMode="External"/><Relationship Id="rId4" Type="http://schemas.openxmlformats.org/officeDocument/2006/relationships/hyperlink" Target="http://www.facebook.com/dotproduct3d" TargetMode="External"/><Relationship Id="rId9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witter.com/dotproduct3d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www.dotproduct3d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linkedin.com/company/dotproduct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hyperlink" Target="https://www.youtube.com/user/dotproduct3d2" TargetMode="External"/><Relationship Id="rId4" Type="http://schemas.openxmlformats.org/officeDocument/2006/relationships/hyperlink" Target="http://www.facebook.com/dotproduct3d" TargetMode="External"/><Relationship Id="rId9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witter.com/dotproduct3d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www.dotproduct3d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linkedin.com/company/dotproduct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hyperlink" Target="https://www.youtube.com/user/dotproduct3d2" TargetMode="External"/><Relationship Id="rId4" Type="http://schemas.openxmlformats.org/officeDocument/2006/relationships/hyperlink" Target="http://www.facebook.com/dotproduct3d" TargetMode="External"/><Relationship Id="rId9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witter.com/dotproduct3d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www.dotproduct3d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linkedin.com/company/dotproduct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hyperlink" Target="https://www.youtube.com/user/dotproduct3d2" TargetMode="External"/><Relationship Id="rId4" Type="http://schemas.openxmlformats.org/officeDocument/2006/relationships/hyperlink" Target="http://www.facebook.com/dotproduct3d" TargetMode="External"/><Relationship Id="rId9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witter.com/dotproduct3d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www.dotproduct3d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linkedin.com/company/dotproduct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hyperlink" Target="https://www.youtube.com/user/dotproduct3d2" TargetMode="External"/><Relationship Id="rId4" Type="http://schemas.openxmlformats.org/officeDocument/2006/relationships/hyperlink" Target="http://www.facebook.com/dotproduct3d" TargetMode="External"/><Relationship Id="rId9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witter.com/dotproduct3d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www.dotproduct3d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linkedin.com/company/dotproduct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hyperlink" Target="https://www.youtube.com/user/dotproduct3d2" TargetMode="External"/><Relationship Id="rId4" Type="http://schemas.openxmlformats.org/officeDocument/2006/relationships/hyperlink" Target="http://www.facebook.com/dotproduct3d" TargetMode="External"/><Relationship Id="rId9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3305" y="4336751"/>
            <a:ext cx="7766936" cy="1096899"/>
          </a:xfrm>
        </p:spPr>
        <p:txBody>
          <a:bodyPr anchor="t">
            <a:normAutofit/>
          </a:bodyPr>
          <a:lstStyle>
            <a:lvl1pPr marL="0" indent="0" algn="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49" y="900696"/>
            <a:ext cx="8500554" cy="32035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4" y="6331876"/>
            <a:ext cx="2482794" cy="487898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2989811" y="6408666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hlinkClick r:id="rId2"/>
              </a:rPr>
              <a:t>www.dotproduct3d.com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6" name="Picture 15">
            <a:hlinkClick r:id="rId4"/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986" y="6314942"/>
            <a:ext cx="513928" cy="513928"/>
          </a:xfrm>
          <a:prstGeom prst="rect">
            <a:avLst/>
          </a:prstGeom>
        </p:spPr>
      </p:pic>
      <p:pic>
        <p:nvPicPr>
          <p:cNvPr id="17" name="Picture 16">
            <a:hlinkClick r:id="rId6"/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322" y="6368289"/>
            <a:ext cx="419304" cy="419304"/>
          </a:xfrm>
          <a:prstGeom prst="rect">
            <a:avLst/>
          </a:prstGeom>
        </p:spPr>
      </p:pic>
      <p:pic>
        <p:nvPicPr>
          <p:cNvPr id="18" name="Picture 17">
            <a:hlinkClick r:id="rId8"/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339" y="6320977"/>
            <a:ext cx="513928" cy="513928"/>
          </a:xfrm>
          <a:prstGeom prst="rect">
            <a:avLst/>
          </a:prstGeom>
        </p:spPr>
      </p:pic>
      <p:pic>
        <p:nvPicPr>
          <p:cNvPr id="19" name="Picture 18">
            <a:hlinkClick r:id="rId10"/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306" y="6358764"/>
            <a:ext cx="445919" cy="445919"/>
          </a:xfrm>
          <a:prstGeom prst="rect">
            <a:avLst/>
          </a:prstGeom>
        </p:spPr>
      </p:pic>
      <p:cxnSp>
        <p:nvCxnSpPr>
          <p:cNvPr id="20" name="Straight Connector 19"/>
          <p:cNvCxnSpPr/>
          <p:nvPr userDrawn="1"/>
        </p:nvCxnSpPr>
        <p:spPr>
          <a:xfrm>
            <a:off x="364067" y="6276685"/>
            <a:ext cx="10303933" cy="28732"/>
          </a:xfrm>
          <a:prstGeom prst="line">
            <a:avLst/>
          </a:prstGeom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  <p:pic>
        <p:nvPicPr>
          <p:cNvPr id="17" name="Picture 16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4" y="6331876"/>
            <a:ext cx="2482794" cy="487898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2989811" y="6408666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hlinkClick r:id="rId2"/>
              </a:rPr>
              <a:t>www.dotproduct3d.com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9" name="Picture 18">
            <a:hlinkClick r:id="rId4"/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986" y="6314942"/>
            <a:ext cx="513928" cy="513928"/>
          </a:xfrm>
          <a:prstGeom prst="rect">
            <a:avLst/>
          </a:prstGeom>
        </p:spPr>
      </p:pic>
      <p:pic>
        <p:nvPicPr>
          <p:cNvPr id="21" name="Picture 20">
            <a:hlinkClick r:id="rId6"/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322" y="6368289"/>
            <a:ext cx="419304" cy="419304"/>
          </a:xfrm>
          <a:prstGeom prst="rect">
            <a:avLst/>
          </a:prstGeom>
        </p:spPr>
      </p:pic>
      <p:pic>
        <p:nvPicPr>
          <p:cNvPr id="24" name="Picture 23">
            <a:hlinkClick r:id="rId8"/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339" y="6320977"/>
            <a:ext cx="513928" cy="513928"/>
          </a:xfrm>
          <a:prstGeom prst="rect">
            <a:avLst/>
          </a:prstGeom>
        </p:spPr>
      </p:pic>
      <p:pic>
        <p:nvPicPr>
          <p:cNvPr id="25" name="Picture 24">
            <a:hlinkClick r:id="rId10"/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306" y="6358764"/>
            <a:ext cx="445919" cy="445919"/>
          </a:xfrm>
          <a:prstGeom prst="rect">
            <a:avLst/>
          </a:prstGeom>
        </p:spPr>
      </p:pic>
      <p:cxnSp>
        <p:nvCxnSpPr>
          <p:cNvPr id="26" name="Straight Connector 25"/>
          <p:cNvCxnSpPr/>
          <p:nvPr userDrawn="1"/>
        </p:nvCxnSpPr>
        <p:spPr>
          <a:xfrm>
            <a:off x="364067" y="6276685"/>
            <a:ext cx="10303933" cy="28732"/>
          </a:xfrm>
          <a:prstGeom prst="line">
            <a:avLst/>
          </a:prstGeom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4" y="6331876"/>
            <a:ext cx="2482794" cy="487898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2989811" y="6408666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hlinkClick r:id="rId2"/>
              </a:rPr>
              <a:t>www.dotproduct3d.com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6" name="Picture 15">
            <a:hlinkClick r:id="rId4"/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986" y="6314942"/>
            <a:ext cx="513928" cy="513928"/>
          </a:xfrm>
          <a:prstGeom prst="rect">
            <a:avLst/>
          </a:prstGeom>
        </p:spPr>
      </p:pic>
      <p:pic>
        <p:nvPicPr>
          <p:cNvPr id="17" name="Picture 16">
            <a:hlinkClick r:id="rId6"/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322" y="6368289"/>
            <a:ext cx="419304" cy="419304"/>
          </a:xfrm>
          <a:prstGeom prst="rect">
            <a:avLst/>
          </a:prstGeom>
        </p:spPr>
      </p:pic>
      <p:pic>
        <p:nvPicPr>
          <p:cNvPr id="18" name="Picture 17">
            <a:hlinkClick r:id="rId8"/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339" y="6320977"/>
            <a:ext cx="513928" cy="513928"/>
          </a:xfrm>
          <a:prstGeom prst="rect">
            <a:avLst/>
          </a:prstGeom>
        </p:spPr>
      </p:pic>
      <p:pic>
        <p:nvPicPr>
          <p:cNvPr id="19" name="Picture 18">
            <a:hlinkClick r:id="rId10"/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306" y="6358764"/>
            <a:ext cx="445919" cy="445919"/>
          </a:xfrm>
          <a:prstGeom prst="rect">
            <a:avLst/>
          </a:prstGeom>
        </p:spPr>
      </p:pic>
      <p:cxnSp>
        <p:nvCxnSpPr>
          <p:cNvPr id="20" name="Straight Connector 19"/>
          <p:cNvCxnSpPr/>
          <p:nvPr userDrawn="1"/>
        </p:nvCxnSpPr>
        <p:spPr>
          <a:xfrm>
            <a:off x="364067" y="6276685"/>
            <a:ext cx="10303933" cy="28732"/>
          </a:xfrm>
          <a:prstGeom prst="line">
            <a:avLst/>
          </a:prstGeom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  <p:pic>
        <p:nvPicPr>
          <p:cNvPr id="17" name="Picture 16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4" y="6331876"/>
            <a:ext cx="2482794" cy="487898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2989811" y="6408666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hlinkClick r:id="rId2"/>
              </a:rPr>
              <a:t>www.dotproduct3d.com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9" name="Picture 18">
            <a:hlinkClick r:id="rId4"/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986" y="6314942"/>
            <a:ext cx="513928" cy="513928"/>
          </a:xfrm>
          <a:prstGeom prst="rect">
            <a:avLst/>
          </a:prstGeom>
        </p:spPr>
      </p:pic>
      <p:pic>
        <p:nvPicPr>
          <p:cNvPr id="20" name="Picture 19">
            <a:hlinkClick r:id="rId6"/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322" y="6368289"/>
            <a:ext cx="419304" cy="419304"/>
          </a:xfrm>
          <a:prstGeom prst="rect">
            <a:avLst/>
          </a:prstGeom>
        </p:spPr>
      </p:pic>
      <p:pic>
        <p:nvPicPr>
          <p:cNvPr id="21" name="Picture 20">
            <a:hlinkClick r:id="rId8"/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339" y="6320977"/>
            <a:ext cx="513928" cy="513928"/>
          </a:xfrm>
          <a:prstGeom prst="rect">
            <a:avLst/>
          </a:prstGeom>
        </p:spPr>
      </p:pic>
      <p:pic>
        <p:nvPicPr>
          <p:cNvPr id="22" name="Picture 21">
            <a:hlinkClick r:id="rId10"/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306" y="6358764"/>
            <a:ext cx="445919" cy="445919"/>
          </a:xfrm>
          <a:prstGeom prst="rect">
            <a:avLst/>
          </a:prstGeom>
        </p:spPr>
      </p:pic>
      <p:cxnSp>
        <p:nvCxnSpPr>
          <p:cNvPr id="26" name="Straight Connector 25"/>
          <p:cNvCxnSpPr/>
          <p:nvPr userDrawn="1"/>
        </p:nvCxnSpPr>
        <p:spPr>
          <a:xfrm>
            <a:off x="364067" y="6276685"/>
            <a:ext cx="10303933" cy="28732"/>
          </a:xfrm>
          <a:prstGeom prst="line">
            <a:avLst/>
          </a:prstGeom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4" y="6331876"/>
            <a:ext cx="2482794" cy="487898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2989811" y="6408666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hlinkClick r:id="rId2"/>
              </a:rPr>
              <a:t>www.dotproduct3d.com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7" name="Picture 16">
            <a:hlinkClick r:id="rId4"/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986" y="6314942"/>
            <a:ext cx="513928" cy="513928"/>
          </a:xfrm>
          <a:prstGeom prst="rect">
            <a:avLst/>
          </a:prstGeom>
        </p:spPr>
      </p:pic>
      <p:pic>
        <p:nvPicPr>
          <p:cNvPr id="18" name="Picture 17">
            <a:hlinkClick r:id="rId6"/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322" y="6368289"/>
            <a:ext cx="419304" cy="419304"/>
          </a:xfrm>
          <a:prstGeom prst="rect">
            <a:avLst/>
          </a:prstGeom>
        </p:spPr>
      </p:pic>
      <p:pic>
        <p:nvPicPr>
          <p:cNvPr id="19" name="Picture 18">
            <a:hlinkClick r:id="rId8"/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339" y="6320977"/>
            <a:ext cx="513928" cy="513928"/>
          </a:xfrm>
          <a:prstGeom prst="rect">
            <a:avLst/>
          </a:prstGeom>
        </p:spPr>
      </p:pic>
      <p:pic>
        <p:nvPicPr>
          <p:cNvPr id="20" name="Picture 19">
            <a:hlinkClick r:id="rId10"/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306" y="6358764"/>
            <a:ext cx="445919" cy="445919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>
          <a:xfrm>
            <a:off x="364067" y="6276685"/>
            <a:ext cx="10303933" cy="28732"/>
          </a:xfrm>
          <a:prstGeom prst="line">
            <a:avLst/>
          </a:prstGeom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4" y="6331876"/>
            <a:ext cx="2482794" cy="487898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2989811" y="6408666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hlinkClick r:id="rId2"/>
              </a:rPr>
              <a:t>www.dotproduct3d.com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6" name="Picture 15">
            <a:hlinkClick r:id="rId4"/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986" y="6314942"/>
            <a:ext cx="513928" cy="513928"/>
          </a:xfrm>
          <a:prstGeom prst="rect">
            <a:avLst/>
          </a:prstGeom>
        </p:spPr>
      </p:pic>
      <p:pic>
        <p:nvPicPr>
          <p:cNvPr id="17" name="Picture 16">
            <a:hlinkClick r:id="rId6"/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322" y="6368289"/>
            <a:ext cx="419304" cy="419304"/>
          </a:xfrm>
          <a:prstGeom prst="rect">
            <a:avLst/>
          </a:prstGeom>
        </p:spPr>
      </p:pic>
      <p:pic>
        <p:nvPicPr>
          <p:cNvPr id="18" name="Picture 17">
            <a:hlinkClick r:id="rId8"/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339" y="6320977"/>
            <a:ext cx="513928" cy="513928"/>
          </a:xfrm>
          <a:prstGeom prst="rect">
            <a:avLst/>
          </a:prstGeom>
        </p:spPr>
      </p:pic>
      <p:pic>
        <p:nvPicPr>
          <p:cNvPr id="19" name="Picture 18">
            <a:hlinkClick r:id="rId10"/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306" y="6358764"/>
            <a:ext cx="445919" cy="445919"/>
          </a:xfrm>
          <a:prstGeom prst="rect">
            <a:avLst/>
          </a:prstGeom>
        </p:spPr>
      </p:pic>
      <p:cxnSp>
        <p:nvCxnSpPr>
          <p:cNvPr id="20" name="Straight Connector 19"/>
          <p:cNvCxnSpPr/>
          <p:nvPr userDrawn="1"/>
        </p:nvCxnSpPr>
        <p:spPr>
          <a:xfrm>
            <a:off x="364067" y="6276685"/>
            <a:ext cx="10303933" cy="28732"/>
          </a:xfrm>
          <a:prstGeom prst="line">
            <a:avLst/>
          </a:prstGeom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22447"/>
            <a:ext cx="8596668" cy="468081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77334" y="542925"/>
            <a:ext cx="8596668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4" y="6331876"/>
            <a:ext cx="2482794" cy="487898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989811" y="6408666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hlinkClick r:id="rId2"/>
              </a:rPr>
              <a:t>www.dotproduct3d.com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6" name="Picture 15">
            <a:hlinkClick r:id="rId4"/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986" y="6314942"/>
            <a:ext cx="513928" cy="513928"/>
          </a:xfrm>
          <a:prstGeom prst="rect">
            <a:avLst/>
          </a:prstGeom>
        </p:spPr>
      </p:pic>
      <p:pic>
        <p:nvPicPr>
          <p:cNvPr id="18" name="Picture 17">
            <a:hlinkClick r:id="rId6"/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322" y="6368289"/>
            <a:ext cx="419304" cy="419304"/>
          </a:xfrm>
          <a:prstGeom prst="rect">
            <a:avLst/>
          </a:prstGeom>
        </p:spPr>
      </p:pic>
      <p:pic>
        <p:nvPicPr>
          <p:cNvPr id="19" name="Picture 18">
            <a:hlinkClick r:id="rId8"/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339" y="6320977"/>
            <a:ext cx="513928" cy="513928"/>
          </a:xfrm>
          <a:prstGeom prst="rect">
            <a:avLst/>
          </a:prstGeom>
        </p:spPr>
      </p:pic>
      <p:pic>
        <p:nvPicPr>
          <p:cNvPr id="20" name="Picture 19">
            <a:hlinkClick r:id="rId10"/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306" y="6358764"/>
            <a:ext cx="445919" cy="445919"/>
          </a:xfrm>
          <a:prstGeom prst="rect">
            <a:avLst/>
          </a:prstGeom>
        </p:spPr>
      </p:pic>
      <p:cxnSp>
        <p:nvCxnSpPr>
          <p:cNvPr id="25" name="Straight Connector 24"/>
          <p:cNvCxnSpPr/>
          <p:nvPr userDrawn="1"/>
        </p:nvCxnSpPr>
        <p:spPr>
          <a:xfrm>
            <a:off x="364067" y="6276685"/>
            <a:ext cx="10303933" cy="28732"/>
          </a:xfrm>
          <a:prstGeom prst="line">
            <a:avLst/>
          </a:prstGeom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1" name="Picture 20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4" y="6331876"/>
            <a:ext cx="2482794" cy="487898"/>
          </a:xfrm>
          <a:prstGeom prst="rect">
            <a:avLst/>
          </a:prstGeom>
        </p:spPr>
      </p:pic>
      <p:sp>
        <p:nvSpPr>
          <p:cNvPr id="22" name="TextBox 21"/>
          <p:cNvSpPr txBox="1"/>
          <p:nvPr userDrawn="1"/>
        </p:nvSpPr>
        <p:spPr>
          <a:xfrm>
            <a:off x="2989811" y="6408666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hlinkClick r:id="rId2"/>
              </a:rPr>
              <a:t>www.dotproduct3d.com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23" name="Picture 22">
            <a:hlinkClick r:id="rId4"/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986" y="6314942"/>
            <a:ext cx="513928" cy="513928"/>
          </a:xfrm>
          <a:prstGeom prst="rect">
            <a:avLst/>
          </a:prstGeom>
        </p:spPr>
      </p:pic>
      <p:pic>
        <p:nvPicPr>
          <p:cNvPr id="24" name="Picture 23">
            <a:hlinkClick r:id="rId6"/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322" y="6368289"/>
            <a:ext cx="419304" cy="419304"/>
          </a:xfrm>
          <a:prstGeom prst="rect">
            <a:avLst/>
          </a:prstGeom>
        </p:spPr>
      </p:pic>
      <p:pic>
        <p:nvPicPr>
          <p:cNvPr id="25" name="Picture 24">
            <a:hlinkClick r:id="rId8"/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339" y="6320977"/>
            <a:ext cx="513928" cy="513928"/>
          </a:xfrm>
          <a:prstGeom prst="rect">
            <a:avLst/>
          </a:prstGeom>
        </p:spPr>
      </p:pic>
      <p:pic>
        <p:nvPicPr>
          <p:cNvPr id="26" name="Picture 25">
            <a:hlinkClick r:id="rId10"/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306" y="6358764"/>
            <a:ext cx="445919" cy="445919"/>
          </a:xfrm>
          <a:prstGeom prst="rect">
            <a:avLst/>
          </a:prstGeom>
        </p:spPr>
      </p:pic>
      <p:cxnSp>
        <p:nvCxnSpPr>
          <p:cNvPr id="27" name="Straight Connector 26"/>
          <p:cNvCxnSpPr/>
          <p:nvPr userDrawn="1"/>
        </p:nvCxnSpPr>
        <p:spPr>
          <a:xfrm>
            <a:off x="364067" y="6276685"/>
            <a:ext cx="10303933" cy="28732"/>
          </a:xfrm>
          <a:prstGeom prst="line">
            <a:avLst/>
          </a:prstGeom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781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476375"/>
            <a:ext cx="4184035" cy="45649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1476375"/>
            <a:ext cx="4184034" cy="45649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2" name="Picture 21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4" y="6331876"/>
            <a:ext cx="2482794" cy="487898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2989811" y="6408666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hlinkClick r:id="rId2"/>
              </a:rPr>
              <a:t>www.dotproduct3d.com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24" name="Picture 23">
            <a:hlinkClick r:id="rId4"/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986" y="6314942"/>
            <a:ext cx="513928" cy="513928"/>
          </a:xfrm>
          <a:prstGeom prst="rect">
            <a:avLst/>
          </a:prstGeom>
        </p:spPr>
      </p:pic>
      <p:pic>
        <p:nvPicPr>
          <p:cNvPr id="25" name="Picture 24">
            <a:hlinkClick r:id="rId6"/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322" y="6368289"/>
            <a:ext cx="419304" cy="419304"/>
          </a:xfrm>
          <a:prstGeom prst="rect">
            <a:avLst/>
          </a:prstGeom>
        </p:spPr>
      </p:pic>
      <p:pic>
        <p:nvPicPr>
          <p:cNvPr id="26" name="Picture 25">
            <a:hlinkClick r:id="rId8"/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339" y="6320977"/>
            <a:ext cx="513928" cy="513928"/>
          </a:xfrm>
          <a:prstGeom prst="rect">
            <a:avLst/>
          </a:prstGeom>
        </p:spPr>
      </p:pic>
      <p:pic>
        <p:nvPicPr>
          <p:cNvPr id="27" name="Picture 26">
            <a:hlinkClick r:id="rId10"/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306" y="6358764"/>
            <a:ext cx="445919" cy="445919"/>
          </a:xfrm>
          <a:prstGeom prst="rect">
            <a:avLst/>
          </a:prstGeom>
        </p:spPr>
      </p:pic>
      <p:cxnSp>
        <p:nvCxnSpPr>
          <p:cNvPr id="28" name="Straight Connector 27"/>
          <p:cNvCxnSpPr/>
          <p:nvPr userDrawn="1"/>
        </p:nvCxnSpPr>
        <p:spPr>
          <a:xfrm>
            <a:off x="364067" y="6276685"/>
            <a:ext cx="10303933" cy="28732"/>
          </a:xfrm>
          <a:prstGeom prst="line">
            <a:avLst/>
          </a:prstGeom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7" name="Picture 16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4" y="6331876"/>
            <a:ext cx="2482794" cy="487898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2989811" y="6408666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hlinkClick r:id="rId2"/>
              </a:rPr>
              <a:t>www.dotproduct3d.com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9" name="Picture 18">
            <a:hlinkClick r:id="rId4"/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986" y="6314942"/>
            <a:ext cx="513928" cy="513928"/>
          </a:xfrm>
          <a:prstGeom prst="rect">
            <a:avLst/>
          </a:prstGeom>
        </p:spPr>
      </p:pic>
      <p:pic>
        <p:nvPicPr>
          <p:cNvPr id="20" name="Picture 19">
            <a:hlinkClick r:id="rId6"/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322" y="6368289"/>
            <a:ext cx="419304" cy="419304"/>
          </a:xfrm>
          <a:prstGeom prst="rect">
            <a:avLst/>
          </a:prstGeom>
        </p:spPr>
      </p:pic>
      <p:pic>
        <p:nvPicPr>
          <p:cNvPr id="21" name="Picture 20">
            <a:hlinkClick r:id="rId8"/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339" y="6320977"/>
            <a:ext cx="513928" cy="513928"/>
          </a:xfrm>
          <a:prstGeom prst="rect">
            <a:avLst/>
          </a:prstGeom>
        </p:spPr>
      </p:pic>
      <p:pic>
        <p:nvPicPr>
          <p:cNvPr id="22" name="Picture 21">
            <a:hlinkClick r:id="rId10"/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306" y="6358764"/>
            <a:ext cx="445919" cy="445919"/>
          </a:xfrm>
          <a:prstGeom prst="rect">
            <a:avLst/>
          </a:prstGeom>
        </p:spPr>
      </p:pic>
      <p:cxnSp>
        <p:nvCxnSpPr>
          <p:cNvPr id="23" name="Straight Connector 22"/>
          <p:cNvCxnSpPr/>
          <p:nvPr userDrawn="1"/>
        </p:nvCxnSpPr>
        <p:spPr>
          <a:xfrm>
            <a:off x="364067" y="6276685"/>
            <a:ext cx="10303933" cy="28732"/>
          </a:xfrm>
          <a:prstGeom prst="line">
            <a:avLst/>
          </a:prstGeom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4" y="6331876"/>
            <a:ext cx="2482794" cy="48789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989811" y="6408666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hlinkClick r:id="rId2"/>
              </a:rPr>
              <a:t>www.dotproduct3d.com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5" name="Picture 14">
            <a:hlinkClick r:id="rId4"/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986" y="6314942"/>
            <a:ext cx="513928" cy="513928"/>
          </a:xfrm>
          <a:prstGeom prst="rect">
            <a:avLst/>
          </a:prstGeom>
        </p:spPr>
      </p:pic>
      <p:pic>
        <p:nvPicPr>
          <p:cNvPr id="16" name="Picture 15">
            <a:hlinkClick r:id="rId6"/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322" y="6368289"/>
            <a:ext cx="419304" cy="419304"/>
          </a:xfrm>
          <a:prstGeom prst="rect">
            <a:avLst/>
          </a:prstGeom>
        </p:spPr>
      </p:pic>
      <p:pic>
        <p:nvPicPr>
          <p:cNvPr id="17" name="Picture 16">
            <a:hlinkClick r:id="rId8"/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339" y="6320977"/>
            <a:ext cx="513928" cy="513928"/>
          </a:xfrm>
          <a:prstGeom prst="rect">
            <a:avLst/>
          </a:prstGeom>
        </p:spPr>
      </p:pic>
      <p:pic>
        <p:nvPicPr>
          <p:cNvPr id="18" name="Picture 17">
            <a:hlinkClick r:id="rId10"/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306" y="6358764"/>
            <a:ext cx="445919" cy="445919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364067" y="6276685"/>
            <a:ext cx="10303933" cy="28732"/>
          </a:xfrm>
          <a:prstGeom prst="line">
            <a:avLst/>
          </a:prstGeom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4" y="6331876"/>
            <a:ext cx="2482794" cy="487898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989811" y="6408666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hlinkClick r:id="rId2"/>
              </a:rPr>
              <a:t>www.dotproduct3d.com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4" name="Picture 13">
            <a:hlinkClick r:id="rId4"/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986" y="6314942"/>
            <a:ext cx="513928" cy="513928"/>
          </a:xfrm>
          <a:prstGeom prst="rect">
            <a:avLst/>
          </a:prstGeom>
        </p:spPr>
      </p:pic>
      <p:pic>
        <p:nvPicPr>
          <p:cNvPr id="15" name="Picture 14">
            <a:hlinkClick r:id="rId6"/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322" y="6368289"/>
            <a:ext cx="419304" cy="419304"/>
          </a:xfrm>
          <a:prstGeom prst="rect">
            <a:avLst/>
          </a:prstGeom>
        </p:spPr>
      </p:pic>
      <p:pic>
        <p:nvPicPr>
          <p:cNvPr id="16" name="Picture 15">
            <a:hlinkClick r:id="rId8"/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339" y="6320977"/>
            <a:ext cx="513928" cy="513928"/>
          </a:xfrm>
          <a:prstGeom prst="rect">
            <a:avLst/>
          </a:prstGeom>
        </p:spPr>
      </p:pic>
      <p:pic>
        <p:nvPicPr>
          <p:cNvPr id="17" name="Picture 16">
            <a:hlinkClick r:id="rId10"/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306" y="6358764"/>
            <a:ext cx="445919" cy="445919"/>
          </a:xfrm>
          <a:prstGeom prst="rect">
            <a:avLst/>
          </a:prstGeom>
        </p:spPr>
      </p:pic>
      <p:cxnSp>
        <p:nvCxnSpPr>
          <p:cNvPr id="18" name="Straight Connector 17"/>
          <p:cNvCxnSpPr/>
          <p:nvPr userDrawn="1"/>
        </p:nvCxnSpPr>
        <p:spPr>
          <a:xfrm>
            <a:off x="364067" y="6276685"/>
            <a:ext cx="10303933" cy="28732"/>
          </a:xfrm>
          <a:prstGeom prst="line">
            <a:avLst/>
          </a:prstGeom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4" y="6331876"/>
            <a:ext cx="2482794" cy="487898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2989811" y="6408666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hlinkClick r:id="rId2"/>
              </a:rPr>
              <a:t>www.dotproduct3d.com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7" name="Picture 16">
            <a:hlinkClick r:id="rId4"/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986" y="6314942"/>
            <a:ext cx="513928" cy="513928"/>
          </a:xfrm>
          <a:prstGeom prst="rect">
            <a:avLst/>
          </a:prstGeom>
        </p:spPr>
      </p:pic>
      <p:pic>
        <p:nvPicPr>
          <p:cNvPr id="18" name="Picture 17">
            <a:hlinkClick r:id="rId6"/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322" y="6368289"/>
            <a:ext cx="419304" cy="419304"/>
          </a:xfrm>
          <a:prstGeom prst="rect">
            <a:avLst/>
          </a:prstGeom>
        </p:spPr>
      </p:pic>
      <p:pic>
        <p:nvPicPr>
          <p:cNvPr id="19" name="Picture 18">
            <a:hlinkClick r:id="rId8"/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339" y="6320977"/>
            <a:ext cx="513928" cy="513928"/>
          </a:xfrm>
          <a:prstGeom prst="rect">
            <a:avLst/>
          </a:prstGeom>
        </p:spPr>
      </p:pic>
      <p:pic>
        <p:nvPicPr>
          <p:cNvPr id="20" name="Picture 19">
            <a:hlinkClick r:id="rId10"/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306" y="6358764"/>
            <a:ext cx="445919" cy="445919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>
          <a:xfrm>
            <a:off x="364067" y="6276685"/>
            <a:ext cx="10303933" cy="28732"/>
          </a:xfrm>
          <a:prstGeom prst="line">
            <a:avLst/>
          </a:prstGeom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4" y="6331876"/>
            <a:ext cx="2482794" cy="487898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2989811" y="6408666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hlinkClick r:id="rId2"/>
              </a:rPr>
              <a:t>www.dotproduct3d.com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7" name="Picture 16">
            <a:hlinkClick r:id="rId4"/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986" y="6314942"/>
            <a:ext cx="513928" cy="513928"/>
          </a:xfrm>
          <a:prstGeom prst="rect">
            <a:avLst/>
          </a:prstGeom>
        </p:spPr>
      </p:pic>
      <p:pic>
        <p:nvPicPr>
          <p:cNvPr id="18" name="Picture 17">
            <a:hlinkClick r:id="rId6"/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322" y="6368289"/>
            <a:ext cx="419304" cy="419304"/>
          </a:xfrm>
          <a:prstGeom prst="rect">
            <a:avLst/>
          </a:prstGeom>
        </p:spPr>
      </p:pic>
      <p:pic>
        <p:nvPicPr>
          <p:cNvPr id="19" name="Picture 18">
            <a:hlinkClick r:id="rId8"/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339" y="6320977"/>
            <a:ext cx="513928" cy="513928"/>
          </a:xfrm>
          <a:prstGeom prst="rect">
            <a:avLst/>
          </a:prstGeom>
        </p:spPr>
      </p:pic>
      <p:pic>
        <p:nvPicPr>
          <p:cNvPr id="20" name="Picture 19">
            <a:hlinkClick r:id="rId10"/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306" y="6358764"/>
            <a:ext cx="445919" cy="445919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>
          <a:xfrm>
            <a:off x="364067" y="6276685"/>
            <a:ext cx="10303933" cy="28732"/>
          </a:xfrm>
          <a:prstGeom prst="line">
            <a:avLst/>
          </a:prstGeom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tproduct3d.com/knowledgebase" TargetMode="External"/><Relationship Id="rId2" Type="http://schemas.openxmlformats.org/officeDocument/2006/relationships/hyperlink" Target="http://www.intelrealsense.com/compare-depth-camera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dotproduct3d.com/blog/camranks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g"/><Relationship Id="rId7" Type="http://schemas.openxmlformats.org/officeDocument/2006/relationships/image" Target="../media/image16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A352DB-F08B-4BCA-981A-00E21586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1089" y="4283802"/>
            <a:ext cx="8796378" cy="1294667"/>
          </a:xfrm>
        </p:spPr>
        <p:txBody>
          <a:bodyPr>
            <a:normAutofit fontScale="90000"/>
          </a:bodyPr>
          <a:lstStyle/>
          <a:p>
            <a:br>
              <a:rPr lang="en-US" sz="3100" dirty="0"/>
            </a:br>
            <a:r>
              <a:rPr lang="en-US" sz="3100" dirty="0"/>
              <a:t>Live </a:t>
            </a:r>
            <a:r>
              <a:rPr lang="en-US" sz="3100" dirty="0" err="1"/>
              <a:t>DotProduct</a:t>
            </a:r>
            <a:r>
              <a:rPr lang="en-US" sz="3100" dirty="0"/>
              <a:t> Webinar</a:t>
            </a:r>
            <a:br>
              <a:rPr lang="en-US" sz="1100" dirty="0"/>
            </a:br>
            <a:r>
              <a:rPr lang="en-US" dirty="0"/>
              <a:t>January 27, 2021</a:t>
            </a:r>
          </a:p>
        </p:txBody>
      </p:sp>
      <p:pic>
        <p:nvPicPr>
          <p:cNvPr id="4" name="Picture 3" descr="Text, email&#10;&#10;Description automatically generated">
            <a:extLst>
              <a:ext uri="{FF2B5EF4-FFF2-40B4-BE49-F238E27FC236}">
                <a16:creationId xmlns:a16="http://schemas.microsoft.com/office/drawing/2014/main" id="{D75EF748-9D2D-40ED-A782-F4AAA1568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9531"/>
            <a:ext cx="12192000" cy="315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7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CD733C-F6B0-4301-9454-195132903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800" b="1" dirty="0"/>
              <a:t>KEY BENEFITS:</a:t>
            </a:r>
          </a:p>
          <a:p>
            <a:r>
              <a:rPr lang="en-US" b="1" dirty="0"/>
              <a:t>0.5-6.0 m (1.5-20 ft) range </a:t>
            </a:r>
            <a:r>
              <a:rPr lang="en-US" dirty="0"/>
              <a:t>- Longest range option for indoor scanning when minimal ambient light</a:t>
            </a:r>
          </a:p>
          <a:p>
            <a:r>
              <a:rPr lang="en-US" b="1" dirty="0"/>
              <a:t>Very inherently accurate </a:t>
            </a:r>
            <a:r>
              <a:rPr lang="en-US" dirty="0"/>
              <a:t>– comparable to DPI-10 in ideal conditions</a:t>
            </a:r>
          </a:p>
          <a:p>
            <a:r>
              <a:rPr lang="en-US" b="1" dirty="0"/>
              <a:t>Very small and light</a:t>
            </a:r>
            <a:r>
              <a:rPr lang="en-US" dirty="0"/>
              <a:t> – 61 x 26 mm, 100 grams</a:t>
            </a:r>
          </a:p>
          <a:p>
            <a:r>
              <a:rPr lang="en-US" b="1" dirty="0"/>
              <a:t>Very affordable - </a:t>
            </a:r>
            <a:r>
              <a:rPr lang="en-US" dirty="0"/>
              <a:t>$349 or $495 from DP with magnet/cable kit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b="1" dirty="0"/>
              <a:t>RELEVANT DRAWBACKS:</a:t>
            </a:r>
          </a:p>
          <a:p>
            <a:r>
              <a:rPr lang="en-US" b="1" dirty="0"/>
              <a:t>Does not work in direct sunlight </a:t>
            </a:r>
            <a:r>
              <a:rPr lang="en-US" dirty="0"/>
              <a:t>- Also sensitive to ambient lighting (window light).</a:t>
            </a:r>
          </a:p>
          <a:p>
            <a:r>
              <a:rPr lang="en-US" b="1" dirty="0"/>
              <a:t>Not ideal for dark surfaces (black/gray/shiny)</a:t>
            </a:r>
            <a:r>
              <a:rPr lang="en-US" dirty="0"/>
              <a:t> - Challenging lighting/surfaces can limit the range.</a:t>
            </a:r>
          </a:p>
          <a:p>
            <a:r>
              <a:rPr lang="en-US" dirty="0"/>
              <a:t>Currently requires a </a:t>
            </a:r>
            <a:r>
              <a:rPr lang="en-US" b="1" dirty="0"/>
              <a:t>Dot3D Pro </a:t>
            </a:r>
            <a:r>
              <a:rPr lang="en-US" dirty="0"/>
              <a:t>license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1DD2D7-06A6-4DEB-BABD-94ADDD8C4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Intel® RealSense™ LiDAR Camera L515</a:t>
            </a:r>
          </a:p>
        </p:txBody>
      </p:sp>
    </p:spTree>
    <p:extLst>
      <p:ext uri="{BB962C8B-B14F-4D97-AF65-F5344CB8AC3E}">
        <p14:creationId xmlns:p14="http://schemas.microsoft.com/office/powerpoint/2010/main" val="229809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rojector, electronics&#10;&#10;Description automatically generated">
            <a:extLst>
              <a:ext uri="{FF2B5EF4-FFF2-40B4-BE49-F238E27FC236}">
                <a16:creationId xmlns:a16="http://schemas.microsoft.com/office/drawing/2014/main" id="{36A032F0-D1A2-4130-A3BE-7ACD9D45E4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863" y="1787011"/>
            <a:ext cx="8596312" cy="375229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87214FB-E27E-4321-A3D9-3C94CECAB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Intel® RealSense™ Depth Camera D455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07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322E81-608E-4298-9E4D-B1518931BE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800" b="1" dirty="0"/>
              <a:t>KEY BENEFITS:</a:t>
            </a:r>
          </a:p>
          <a:p>
            <a:r>
              <a:rPr lang="en-US" b="1" dirty="0"/>
              <a:t>0.33-4.2 m (1-14 ft) range</a:t>
            </a:r>
            <a:r>
              <a:rPr lang="en-US" dirty="0"/>
              <a:t> – Both longer and shorter range than the DPI-10 / D415 / D435/</a:t>
            </a:r>
            <a:r>
              <a:rPr lang="en-US" dirty="0" err="1"/>
              <a:t>i</a:t>
            </a:r>
            <a:endParaRPr lang="en-US" dirty="0"/>
          </a:p>
          <a:p>
            <a:r>
              <a:rPr lang="en-US" b="1" dirty="0"/>
              <a:t>Wide field of view </a:t>
            </a:r>
            <a:r>
              <a:rPr lang="en-US" dirty="0"/>
              <a:t>(86°× 57°depth FOV / 90°× 65°RGB sensor FOV) - Most of any supported camera</a:t>
            </a:r>
          </a:p>
          <a:p>
            <a:r>
              <a:rPr lang="en-US" b="1" dirty="0"/>
              <a:t>Daylight capable </a:t>
            </a:r>
            <a:r>
              <a:rPr lang="en-US" dirty="0"/>
              <a:t>– Functional even in direct sunlight</a:t>
            </a:r>
          </a:p>
          <a:p>
            <a:r>
              <a:rPr lang="en-US" b="1" dirty="0"/>
              <a:t>Very affordable</a:t>
            </a:r>
            <a:r>
              <a:rPr lang="en-US" dirty="0"/>
              <a:t> - $239 or $595 with custom DP-calibration and magnet/cable mounting kit</a:t>
            </a:r>
          </a:p>
          <a:p>
            <a:r>
              <a:rPr lang="en-US" b="1" dirty="0"/>
              <a:t>Improved accuracy </a:t>
            </a:r>
            <a:r>
              <a:rPr lang="en-US" dirty="0"/>
              <a:t>over the D415, D35, and D435i</a:t>
            </a:r>
          </a:p>
          <a:p>
            <a:pPr marL="0" indent="0">
              <a:buNone/>
            </a:pPr>
            <a:r>
              <a:rPr lang="en-US" sz="2800" b="1" dirty="0"/>
              <a:t>RELEVANT DRAWBACKS:</a:t>
            </a:r>
            <a:endParaRPr lang="en-US" sz="2800" dirty="0"/>
          </a:p>
          <a:p>
            <a:r>
              <a:rPr lang="en-US" b="1" dirty="0"/>
              <a:t>Less accurate </a:t>
            </a:r>
            <a:r>
              <a:rPr lang="en-US" dirty="0"/>
              <a:t>than the L515, DPI-10, and DPI-10SR</a:t>
            </a:r>
          </a:p>
          <a:p>
            <a:r>
              <a:rPr lang="en-US" b="1" dirty="0"/>
              <a:t>Largest and heaviest </a:t>
            </a:r>
            <a:r>
              <a:rPr lang="en-US" dirty="0"/>
              <a:t>RealSense camera - 124×26×29 mm</a:t>
            </a:r>
          </a:p>
          <a:p>
            <a:r>
              <a:rPr lang="en-US" b="1" dirty="0"/>
              <a:t>Pink/purple tint </a:t>
            </a:r>
            <a:r>
              <a:rPr lang="en-US" dirty="0"/>
              <a:t>can be present in data captured in direct sunlight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7214FB-E27E-4321-A3D9-3C94CECAB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Intel® RealSense™ Depth Camera D455</a:t>
            </a:r>
          </a:p>
        </p:txBody>
      </p:sp>
    </p:spTree>
    <p:extLst>
      <p:ext uri="{BB962C8B-B14F-4D97-AF65-F5344CB8AC3E}">
        <p14:creationId xmlns:p14="http://schemas.microsoft.com/office/powerpoint/2010/main" val="390741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A477B0-6FF2-4038-92C8-F54B3D18A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71024"/>
            <a:ext cx="8596668" cy="4680815"/>
          </a:xfrm>
        </p:spPr>
        <p:txBody>
          <a:bodyPr/>
          <a:lstStyle/>
          <a:p>
            <a:r>
              <a:rPr lang="en-US" dirty="0"/>
              <a:t>Intel specifications comparison page:</a:t>
            </a:r>
          </a:p>
          <a:p>
            <a:pPr lvl="1"/>
            <a:r>
              <a:rPr lang="en-US" sz="2400" b="1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www.intelrealsense.com/compare-depth-cameras</a:t>
            </a:r>
            <a:endParaRPr lang="en-US" sz="2400" b="1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US" sz="2400" b="1" dirty="0">
              <a:solidFill>
                <a:schemeClr val="tx1"/>
              </a:solidFill>
            </a:endParaRPr>
          </a:p>
          <a:p>
            <a:r>
              <a:rPr lang="en-US" dirty="0" err="1"/>
              <a:t>DotProduct</a:t>
            </a:r>
            <a:r>
              <a:rPr lang="en-US" dirty="0"/>
              <a:t> supported camera list:</a:t>
            </a:r>
          </a:p>
          <a:p>
            <a:pPr lvl="1"/>
            <a:r>
              <a:rPr lang="en-US" sz="2400" b="1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www.dotproduct3d.com/knowledgebase</a:t>
            </a:r>
            <a:endParaRPr lang="en-US" sz="2400" b="1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US" sz="2400" b="1" dirty="0">
              <a:solidFill>
                <a:schemeClr val="tx1"/>
              </a:solidFill>
            </a:endParaRPr>
          </a:p>
          <a:p>
            <a:r>
              <a:rPr lang="en-US" dirty="0"/>
              <a:t>Recent camera rankings blog:</a:t>
            </a:r>
          </a:p>
          <a:p>
            <a:pPr lvl="1"/>
            <a:r>
              <a:rPr lang="en-US" sz="2400" b="1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www.dotproduct3d.com/blog/camranks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148971-5D06-44BE-90AF-1C3BC8BEC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All the Camera Options</a:t>
            </a:r>
          </a:p>
        </p:txBody>
      </p:sp>
    </p:spTree>
    <p:extLst>
      <p:ext uri="{BB962C8B-B14F-4D97-AF65-F5344CB8AC3E}">
        <p14:creationId xmlns:p14="http://schemas.microsoft.com/office/powerpoint/2010/main" val="136063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electronics, indoor, camera&#10;&#10;Description automatically generated">
            <a:extLst>
              <a:ext uri="{FF2B5EF4-FFF2-40B4-BE49-F238E27FC236}">
                <a16:creationId xmlns:a16="http://schemas.microsoft.com/office/drawing/2014/main" id="{9A338959-2B9E-4CAE-A50A-DC8DE44E62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4994" y="1322388"/>
            <a:ext cx="6242049" cy="468153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0D436A4-9F28-4508-A9CB-4D3C89DEF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Kit</a:t>
            </a:r>
          </a:p>
        </p:txBody>
      </p:sp>
    </p:spTree>
    <p:extLst>
      <p:ext uri="{BB962C8B-B14F-4D97-AF65-F5344CB8AC3E}">
        <p14:creationId xmlns:p14="http://schemas.microsoft.com/office/powerpoint/2010/main" val="17402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B83FAA-E593-455E-91DE-71E1A8663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in </a:t>
            </a:r>
            <a:r>
              <a:rPr lang="en-US" b="1" dirty="0"/>
              <a:t>Dot3D 4.0 </a:t>
            </a:r>
            <a:r>
              <a:rPr lang="en-US" sz="3400" dirty="0"/>
              <a:t>(now 4.0.1)</a:t>
            </a:r>
          </a:p>
        </p:txBody>
      </p:sp>
      <p:pic>
        <p:nvPicPr>
          <p:cNvPr id="7" name="Content Placeholder 6" descr="Logo&#10;&#10;Description automatically generated with low confidence">
            <a:extLst>
              <a:ext uri="{FF2B5EF4-FFF2-40B4-BE49-F238E27FC236}">
                <a16:creationId xmlns:a16="http://schemas.microsoft.com/office/drawing/2014/main" id="{12C8B5EA-58DD-4425-92EA-AF22E529D3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863" y="2059769"/>
            <a:ext cx="8596312" cy="3206774"/>
          </a:xfrm>
        </p:spPr>
      </p:pic>
    </p:spTree>
    <p:extLst>
      <p:ext uri="{BB962C8B-B14F-4D97-AF65-F5344CB8AC3E}">
        <p14:creationId xmlns:p14="http://schemas.microsoft.com/office/powerpoint/2010/main" val="110708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5A1922A-4A20-4207-839D-606BA2C7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Support for the new Intel® RealSense™ LiDAR Camera L515 and Depth Camera D455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Multiple savable measurement capabilities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Scan-time annotations and custom annotation classes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Exportable measurements, annotations, and images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Improved re-localization functionality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New and improved autosave process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All-new user interface, Lat/Long coordinate support, </a:t>
            </a:r>
            <a:r>
              <a:rPr lang="en-US" dirty="0" err="1"/>
              <a:t>AprilTag</a:t>
            </a:r>
            <a:r>
              <a:rPr lang="en-US" dirty="0"/>
              <a:t> ID display option, and more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Various additional feature improvements, performance optimizations, bug fixes, advanced settings, etc.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83FAA-E593-455E-91DE-71E1A8663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in </a:t>
            </a:r>
            <a:r>
              <a:rPr lang="en-US" b="1" dirty="0"/>
              <a:t>Dot3D 4.0 </a:t>
            </a:r>
            <a:r>
              <a:rPr lang="en-US" sz="3400" dirty="0"/>
              <a:t>(now 4.0.1)</a:t>
            </a:r>
          </a:p>
        </p:txBody>
      </p:sp>
    </p:spTree>
    <p:extLst>
      <p:ext uri="{BB962C8B-B14F-4D97-AF65-F5344CB8AC3E}">
        <p14:creationId xmlns:p14="http://schemas.microsoft.com/office/powerpoint/2010/main" val="363611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188540-BDA7-4AFB-B738-088BB8CEA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Dot3D 4.0: Multiple Savable Measurements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5C61D8-D24B-4E8D-8564-BB1A2E2FE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336409"/>
            <a:ext cx="9316915" cy="469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3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188540-BDA7-4AFB-B738-088BB8CEA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Dot3D 4.0: Live Annotations During Scanning</a:t>
            </a:r>
          </a:p>
        </p:txBody>
      </p:sp>
      <p:pic>
        <p:nvPicPr>
          <p:cNvPr id="5" name="Picture 4" descr="A picture containing electronics, computer, device&#10;&#10;Description automatically generated">
            <a:extLst>
              <a:ext uri="{FF2B5EF4-FFF2-40B4-BE49-F238E27FC236}">
                <a16:creationId xmlns:a16="http://schemas.microsoft.com/office/drawing/2014/main" id="{2E998742-8BAE-4038-BDFF-92919B10FD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14" b="5104"/>
          <a:stretch/>
        </p:blipFill>
        <p:spPr>
          <a:xfrm>
            <a:off x="1437542" y="1608992"/>
            <a:ext cx="6717648" cy="411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9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 shot of a computer&#10;&#10;Description automatically generated">
            <a:extLst>
              <a:ext uri="{FF2B5EF4-FFF2-40B4-BE49-F238E27FC236}">
                <a16:creationId xmlns:a16="http://schemas.microsoft.com/office/drawing/2014/main" id="{E66098A1-D9D5-4E8F-B2A1-39D07A3E89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47" b="5206"/>
          <a:stretch/>
        </p:blipFill>
        <p:spPr>
          <a:xfrm>
            <a:off x="1442262" y="1608993"/>
            <a:ext cx="6712928" cy="411040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5188540-BDA7-4AFB-B738-088BB8CEA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Dot3D 4.0: Live Annotations During Scanning</a:t>
            </a:r>
          </a:p>
        </p:txBody>
      </p:sp>
    </p:spTree>
    <p:extLst>
      <p:ext uri="{BB962C8B-B14F-4D97-AF65-F5344CB8AC3E}">
        <p14:creationId xmlns:p14="http://schemas.microsoft.com/office/powerpoint/2010/main" val="92275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7334" y="475193"/>
            <a:ext cx="8596668" cy="685800"/>
          </a:xfrm>
        </p:spPr>
        <p:txBody>
          <a:bodyPr/>
          <a:lstStyle/>
          <a:p>
            <a:r>
              <a:rPr lang="en-US" dirty="0"/>
              <a:t>Today’s Presenters</a:t>
            </a:r>
          </a:p>
        </p:txBody>
      </p:sp>
      <p:sp>
        <p:nvSpPr>
          <p:cNvPr id="8" name="TextBox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39532" y="3303052"/>
            <a:ext cx="42188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Chris Ahern</a:t>
            </a:r>
          </a:p>
          <a:p>
            <a:pPr algn="ctr"/>
            <a:r>
              <a:rPr lang="en-US" sz="1600" dirty="0"/>
              <a:t>Marketing, Sales</a:t>
            </a:r>
            <a:br>
              <a:rPr lang="en-US" sz="1600" dirty="0"/>
            </a:br>
            <a:r>
              <a:rPr lang="en-US" sz="1600" dirty="0"/>
              <a:t>&amp; Product Manager</a:t>
            </a:r>
          </a:p>
          <a:p>
            <a:pPr algn="ctr"/>
            <a:r>
              <a:rPr lang="en-US" sz="1600" b="1" dirty="0" err="1"/>
              <a:t>DotProduct</a:t>
            </a:r>
            <a:r>
              <a:rPr lang="en-US" sz="1600" b="1" dirty="0"/>
              <a:t> LLC</a:t>
            </a:r>
          </a:p>
          <a:p>
            <a:pPr algn="ctr"/>
            <a:r>
              <a:rPr lang="en-US" sz="1600" dirty="0"/>
              <a:t>Boston, MA</a:t>
            </a:r>
          </a:p>
        </p:txBody>
      </p:sp>
      <p:pic>
        <p:nvPicPr>
          <p:cNvPr id="1026" name="Picture 2" descr="Picture">
            <a:extLst>
              <a:ext uri="{FF2B5EF4-FFF2-40B4-BE49-F238E27FC236}">
                <a16:creationId xmlns:a16="http://schemas.microsoft.com/office/drawing/2014/main" id="{90E82D8D-2D94-482E-96D6-84AD375EB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317" y="1646023"/>
            <a:ext cx="1619250" cy="1619250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3249772-D085-4E68-9822-60F094422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828166" y="1646023"/>
            <a:ext cx="1619250" cy="1619250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D462BF-4D8D-4D1C-A89A-7500F0198A56}"/>
              </a:ext>
            </a:extLst>
          </p:cNvPr>
          <p:cNvSpPr txBox="1"/>
          <p:nvPr/>
        </p:nvSpPr>
        <p:spPr>
          <a:xfrm>
            <a:off x="4663848" y="3360000"/>
            <a:ext cx="39478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Rafael Spring</a:t>
            </a:r>
          </a:p>
          <a:p>
            <a:pPr algn="ctr"/>
            <a:r>
              <a:rPr lang="en-US" sz="1600" dirty="0"/>
              <a:t>CTO &amp; Co-Founder</a:t>
            </a:r>
          </a:p>
          <a:p>
            <a:pPr algn="ctr"/>
            <a:r>
              <a:rPr lang="en-US" sz="1600" b="1" dirty="0" err="1"/>
              <a:t>DotProduct</a:t>
            </a:r>
            <a:r>
              <a:rPr lang="en-US" sz="1600" b="1" dirty="0"/>
              <a:t> LLC</a:t>
            </a:r>
          </a:p>
          <a:p>
            <a:pPr algn="ctr"/>
            <a:r>
              <a:rPr lang="en-US" sz="1600" dirty="0"/>
              <a:t>Wiesbaden, Germany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0C3315-091A-417C-9207-15263116C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3278" y="4881419"/>
            <a:ext cx="3073157" cy="6205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0C492B-07EB-4153-B2B9-ABB2757CB0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0303" y="5263017"/>
            <a:ext cx="800689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dirty="0"/>
          </a:p>
          <a:p>
            <a:pPr algn="ctr"/>
            <a:r>
              <a:rPr lang="en-US" sz="1400" b="1" dirty="0" err="1"/>
              <a:t>DotProduct</a:t>
            </a:r>
            <a:r>
              <a:rPr lang="en-US" sz="1400" dirty="0"/>
              <a:t> specializes in high performance, easy-to-use solutions for capturing and processing 3D data. Their flagship </a:t>
            </a:r>
            <a:r>
              <a:rPr lang="en-US" sz="1400" b="1" dirty="0"/>
              <a:t>Dot3D</a:t>
            </a:r>
            <a:r>
              <a:rPr lang="en-US" sz="1400" dirty="0"/>
              <a:t> software powers a full suite of handheld 3D capture solutions across the latest tablet, phone, and 3D sensing platforms.</a:t>
            </a:r>
          </a:p>
        </p:txBody>
      </p:sp>
    </p:spTree>
    <p:extLst>
      <p:ext uri="{BB962C8B-B14F-4D97-AF65-F5344CB8AC3E}">
        <p14:creationId xmlns:p14="http://schemas.microsoft.com/office/powerpoint/2010/main" val="106067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D8014E-D036-4AF4-8292-DFEEA2622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Dot3D 4.0: Foreign Language Support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B000EA-ADCE-47CF-AEBC-ECFFD8A22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982" y="2299188"/>
            <a:ext cx="6560464" cy="3415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989E98-4C0F-49BA-9EA6-2483EC499EFE}"/>
              </a:ext>
            </a:extLst>
          </p:cNvPr>
          <p:cNvSpPr txBox="1"/>
          <p:nvPr/>
        </p:nvSpPr>
        <p:spPr>
          <a:xfrm>
            <a:off x="905606" y="1670461"/>
            <a:ext cx="10010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English, German, French, Spanish, Italian, Mandarin, Japanese</a:t>
            </a:r>
          </a:p>
        </p:txBody>
      </p:sp>
    </p:spTree>
    <p:extLst>
      <p:ext uri="{BB962C8B-B14F-4D97-AF65-F5344CB8AC3E}">
        <p14:creationId xmlns:p14="http://schemas.microsoft.com/office/powerpoint/2010/main" val="207753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F47D2F7-FA5B-4526-A37E-D6062236B1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863" y="1430862"/>
            <a:ext cx="8596312" cy="446458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2AB02FF-C479-42B4-B4D2-29CD95659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Dot3D 4.0: Re-Localization Improvements</a:t>
            </a:r>
          </a:p>
        </p:txBody>
      </p:sp>
    </p:spTree>
    <p:extLst>
      <p:ext uri="{BB962C8B-B14F-4D97-AF65-F5344CB8AC3E}">
        <p14:creationId xmlns:p14="http://schemas.microsoft.com/office/powerpoint/2010/main" val="193995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47D2F7-FA5B-4526-A37E-D6062236B1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677863" y="1434560"/>
            <a:ext cx="8596312" cy="445719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2AB02FF-C479-42B4-B4D2-29CD95659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Dot3D 4.0: Re-Localization Improvements</a:t>
            </a:r>
          </a:p>
        </p:txBody>
      </p:sp>
    </p:spTree>
    <p:extLst>
      <p:ext uri="{BB962C8B-B14F-4D97-AF65-F5344CB8AC3E}">
        <p14:creationId xmlns:p14="http://schemas.microsoft.com/office/powerpoint/2010/main" val="134852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4F72C32-E4ED-4B1F-9CA4-087FDCFA6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completed scans automatically and immediately saved to the following folders in unoptimized format:</a:t>
            </a:r>
          </a:p>
          <a:p>
            <a:pPr lvl="1"/>
            <a:r>
              <a:rPr lang="en-US" b="1" dirty="0"/>
              <a:t>Documents/Dot3d/Autosave </a:t>
            </a:r>
            <a:r>
              <a:rPr lang="en-US" dirty="0"/>
              <a:t>on Windows</a:t>
            </a:r>
          </a:p>
          <a:p>
            <a:pPr lvl="1"/>
            <a:r>
              <a:rPr lang="en-US" b="1" dirty="0"/>
              <a:t>Internal Storage/Dot3d/Autosave </a:t>
            </a:r>
            <a:r>
              <a:rPr lang="en-US" dirty="0"/>
              <a:t>on Android</a:t>
            </a:r>
          </a:p>
          <a:p>
            <a:r>
              <a:rPr lang="en-US" dirty="0"/>
              <a:t>Each file is also immediately saved to Dot3d/Data by default, and this is the file you normally move forward with for optimization, editing, and save/export</a:t>
            </a:r>
          </a:p>
          <a:p>
            <a:r>
              <a:rPr lang="en-US" dirty="0"/>
              <a:t>Dot3D now automatically creates a folder for calibration files. Add each calibration file here:</a:t>
            </a:r>
          </a:p>
          <a:p>
            <a:pPr lvl="1"/>
            <a:r>
              <a:rPr lang="en-US" b="1" dirty="0"/>
              <a:t>Documents/Dot3d/Calibrations </a:t>
            </a:r>
            <a:r>
              <a:rPr lang="en-US" dirty="0"/>
              <a:t>on Windows</a:t>
            </a:r>
          </a:p>
          <a:p>
            <a:pPr lvl="1"/>
            <a:r>
              <a:rPr lang="en-US" b="1" dirty="0"/>
              <a:t>Internal Storage/Dot3d/Calibrations </a:t>
            </a:r>
            <a:r>
              <a:rPr lang="en-US" dirty="0"/>
              <a:t>on Android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4BAA54-20DE-409C-A33A-F3337A298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Autosave and Calibration Processes</a:t>
            </a:r>
          </a:p>
        </p:txBody>
      </p:sp>
    </p:spTree>
    <p:extLst>
      <p:ext uri="{BB962C8B-B14F-4D97-AF65-F5344CB8AC3E}">
        <p14:creationId xmlns:p14="http://schemas.microsoft.com/office/powerpoint/2010/main" val="264233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F0F827C-C321-4A92-8ECE-54A30245E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New User Interface</a:t>
            </a:r>
          </a:p>
          <a:p>
            <a:pPr lvl="1"/>
            <a:r>
              <a:rPr lang="en-US" dirty="0"/>
              <a:t>Clean overhaul and redesign of overall Dot3D UI</a:t>
            </a:r>
          </a:p>
          <a:p>
            <a:r>
              <a:rPr lang="en-US" dirty="0"/>
              <a:t>Latitude and longitude referencing capabilities</a:t>
            </a:r>
          </a:p>
          <a:p>
            <a:pPr lvl="1"/>
            <a:r>
              <a:rPr lang="en-US" dirty="0"/>
              <a:t>Lat/Long coordinate input for coordinate systems</a:t>
            </a:r>
          </a:p>
          <a:p>
            <a:pPr lvl="1"/>
            <a:r>
              <a:rPr lang="en-US" dirty="0"/>
              <a:t>Lat/Long coordinate input for annotations</a:t>
            </a:r>
          </a:p>
          <a:p>
            <a:pPr lvl="1"/>
            <a:r>
              <a:rPr lang="en-US" dirty="0"/>
              <a:t>Display of Lat/Long annotations on a map (Android only)</a:t>
            </a:r>
          </a:p>
          <a:p>
            <a:r>
              <a:rPr lang="en-US" dirty="0"/>
              <a:t>Language Options</a:t>
            </a:r>
          </a:p>
          <a:p>
            <a:r>
              <a:rPr lang="en-US" dirty="0" err="1"/>
              <a:t>AprilTags</a:t>
            </a:r>
            <a:r>
              <a:rPr lang="en-US" dirty="0"/>
              <a:t> Display Option</a:t>
            </a:r>
          </a:p>
          <a:p>
            <a:pPr lvl="1"/>
            <a:r>
              <a:rPr lang="en-US" dirty="0"/>
              <a:t>See the unique ID of each </a:t>
            </a:r>
            <a:r>
              <a:rPr lang="en-US" dirty="0" err="1"/>
              <a:t>AprilTag</a:t>
            </a:r>
            <a:r>
              <a:rPr lang="en-US" dirty="0"/>
              <a:t> in your scene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3ACCCD-B2C5-4F8D-A9BD-DD238ED90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Additional Improvements with 4.0.1</a:t>
            </a:r>
          </a:p>
        </p:txBody>
      </p:sp>
    </p:spTree>
    <p:extLst>
      <p:ext uri="{BB962C8B-B14F-4D97-AF65-F5344CB8AC3E}">
        <p14:creationId xmlns:p14="http://schemas.microsoft.com/office/powerpoint/2010/main" val="341820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339252-FF83-461F-8421-68017AA78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48" y="721150"/>
            <a:ext cx="9728462" cy="5296252"/>
          </a:xfrm>
        </p:spPr>
        <p:txBody>
          <a:bodyPr/>
          <a:lstStyle/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sz="4000" b="1" dirty="0"/>
          </a:p>
          <a:p>
            <a:pPr marL="0" indent="0" algn="ctr">
              <a:buNone/>
            </a:pPr>
            <a:r>
              <a:rPr lang="en-US" sz="4800" b="1" dirty="0"/>
              <a:t>LIVE SCANNING</a:t>
            </a:r>
          </a:p>
          <a:p>
            <a:pPr marL="0" indent="0" algn="ctr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08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339252-FF83-461F-8421-68017AA78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48" y="721150"/>
            <a:ext cx="9728462" cy="5296252"/>
          </a:xfrm>
        </p:spPr>
        <p:txBody>
          <a:bodyPr/>
          <a:lstStyle/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sz="4000" b="1" dirty="0"/>
          </a:p>
          <a:p>
            <a:pPr marL="0" indent="0" algn="ctr">
              <a:buNone/>
            </a:pPr>
            <a:r>
              <a:rPr lang="en-US" sz="4800" b="1" dirty="0"/>
              <a:t>Q &amp; A</a:t>
            </a:r>
          </a:p>
          <a:p>
            <a:pPr marL="0" indent="0" algn="ctr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2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Handheld 3D Scanning Solutions</a:t>
            </a: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595637"/>
              </p:ext>
            </p:extLst>
          </p:nvPr>
        </p:nvGraphicFramePr>
        <p:xfrm>
          <a:off x="905773" y="1448397"/>
          <a:ext cx="7713562" cy="42659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15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82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66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3000" b="1" dirty="0" err="1"/>
                        <a:t>DotProduct</a:t>
                      </a:r>
                      <a:r>
                        <a:rPr lang="en-US" sz="3000" b="1" baseline="0" dirty="0"/>
                        <a:t> Handheld 3D Scanning</a:t>
                      </a:r>
                      <a:endParaRPr lang="en-US" sz="3000" b="1" dirty="0"/>
                    </a:p>
                  </a:txBody>
                  <a:tcPr marL="85708" marR="85708" marT="42853" marB="42853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8012">
                <a:tc>
                  <a:txBody>
                    <a:bodyPr/>
                    <a:lstStyle/>
                    <a:p>
                      <a:r>
                        <a:rPr lang="en-US" sz="2700" b="1" dirty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 </a:t>
                      </a:r>
                      <a:r>
                        <a:rPr lang="en-US" sz="2700" b="1" dirty="0"/>
                        <a:t>Truly Mobile</a:t>
                      </a:r>
                    </a:p>
                  </a:txBody>
                  <a:tcPr marL="85708" marR="85708" marT="42853" marB="42853"/>
                </a:tc>
                <a:tc>
                  <a:txBody>
                    <a:bodyPr/>
                    <a:lstStyle/>
                    <a:p>
                      <a:r>
                        <a:rPr lang="en-US" sz="2300" dirty="0">
                          <a:latin typeface="Avenir Book"/>
                        </a:rPr>
                        <a:t>Walk</a:t>
                      </a:r>
                      <a:r>
                        <a:rPr lang="en-US" sz="2300" baseline="0" dirty="0">
                          <a:latin typeface="Avenir Book"/>
                        </a:rPr>
                        <a:t> around objects of interest</a:t>
                      </a:r>
                      <a:endParaRPr lang="en-US" sz="2300" dirty="0">
                        <a:latin typeface="Avenir Book"/>
                      </a:endParaRPr>
                    </a:p>
                  </a:txBody>
                  <a:tcPr marL="85708" marR="85708" marT="42853" marB="4285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9308">
                <a:tc>
                  <a:txBody>
                    <a:bodyPr/>
                    <a:lstStyle/>
                    <a:p>
                      <a:r>
                        <a:rPr lang="en-US" sz="2700" b="1" dirty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 </a:t>
                      </a:r>
                      <a:r>
                        <a:rPr lang="en-US" sz="2700" b="1" dirty="0"/>
                        <a:t>Simple to Use</a:t>
                      </a:r>
                    </a:p>
                  </a:txBody>
                  <a:tcPr marL="85708" marR="85708" marT="42853" marB="42853"/>
                </a:tc>
                <a:tc>
                  <a:txBody>
                    <a:bodyPr/>
                    <a:lstStyle/>
                    <a:p>
                      <a:r>
                        <a:rPr lang="en-US" sz="2300" dirty="0">
                          <a:latin typeface="Avenir Book"/>
                        </a:rPr>
                        <a:t>Field</a:t>
                      </a:r>
                      <a:r>
                        <a:rPr lang="en-US" sz="2300" baseline="0" dirty="0">
                          <a:latin typeface="Avenir Book"/>
                        </a:rPr>
                        <a:t> workers can use the tech</a:t>
                      </a:r>
                      <a:endParaRPr lang="en-US" sz="2300" dirty="0">
                        <a:latin typeface="Avenir Book"/>
                      </a:endParaRPr>
                    </a:p>
                  </a:txBody>
                  <a:tcPr marL="85708" marR="85708" marT="42853" marB="4285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8012">
                <a:tc>
                  <a:txBody>
                    <a:bodyPr/>
                    <a:lstStyle/>
                    <a:p>
                      <a:r>
                        <a:rPr lang="en-US" sz="2700" b="1" dirty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 </a:t>
                      </a:r>
                      <a:r>
                        <a:rPr lang="en-US" sz="2700" b="1" dirty="0"/>
                        <a:t>Handheld</a:t>
                      </a:r>
                    </a:p>
                  </a:txBody>
                  <a:tcPr marL="85708" marR="85708" marT="42853" marB="42853"/>
                </a:tc>
                <a:tc>
                  <a:txBody>
                    <a:bodyPr/>
                    <a:lstStyle/>
                    <a:p>
                      <a:r>
                        <a:rPr lang="en-US" sz="2300" dirty="0">
                          <a:latin typeface="Avenir Book"/>
                        </a:rPr>
                        <a:t>No tripod needed</a:t>
                      </a:r>
                    </a:p>
                  </a:txBody>
                  <a:tcPr marL="85708" marR="85708" marT="42853" marB="4285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8012">
                <a:tc>
                  <a:txBody>
                    <a:bodyPr/>
                    <a:lstStyle/>
                    <a:p>
                      <a:r>
                        <a:rPr lang="en-US" sz="2700" b="1" dirty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 </a:t>
                      </a:r>
                      <a:r>
                        <a:rPr lang="en-US" sz="2700" b="1" dirty="0"/>
                        <a:t>Inexpensive</a:t>
                      </a:r>
                    </a:p>
                  </a:txBody>
                  <a:tcPr marL="85708" marR="85708" marT="42853" marB="42853"/>
                </a:tc>
                <a:tc>
                  <a:txBody>
                    <a:bodyPr/>
                    <a:lstStyle/>
                    <a:p>
                      <a:r>
                        <a:rPr lang="en-US" sz="2300" baseline="0" dirty="0">
                          <a:latin typeface="Avenir Book"/>
                          <a:cs typeface="Arial" panose="020B0604020202020204" pitchFamily="34" charset="0"/>
                        </a:rPr>
                        <a:t>$1K-$6K all-in starting costs</a:t>
                      </a:r>
                      <a:endParaRPr lang="en-US" sz="2300" dirty="0">
                        <a:latin typeface="Avenir Book"/>
                      </a:endParaRPr>
                    </a:p>
                  </a:txBody>
                  <a:tcPr marL="85708" marR="85708" marT="42853" marB="4285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8012">
                <a:tc>
                  <a:txBody>
                    <a:bodyPr/>
                    <a:lstStyle/>
                    <a:p>
                      <a:r>
                        <a:rPr lang="en-US" sz="2700" b="1" dirty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 </a:t>
                      </a:r>
                      <a:r>
                        <a:rPr lang="en-US" sz="2700" b="1" dirty="0"/>
                        <a:t>Accurate</a:t>
                      </a:r>
                    </a:p>
                  </a:txBody>
                  <a:tcPr marL="85708" marR="85708" marT="42853" marB="42853"/>
                </a:tc>
                <a:tc>
                  <a:txBody>
                    <a:bodyPr/>
                    <a:lstStyle/>
                    <a:p>
                      <a:r>
                        <a:rPr lang="en-US" sz="2300" dirty="0">
                          <a:latin typeface="Avenir Book"/>
                        </a:rPr>
                        <a:t>Engineering</a:t>
                      </a:r>
                      <a:r>
                        <a:rPr lang="en-US" sz="2300" baseline="0" dirty="0">
                          <a:latin typeface="Avenir Book"/>
                        </a:rPr>
                        <a:t> grade data</a:t>
                      </a:r>
                      <a:endParaRPr lang="en-US" sz="2300" dirty="0">
                        <a:latin typeface="Avenir Book"/>
                      </a:endParaRPr>
                    </a:p>
                  </a:txBody>
                  <a:tcPr marL="85708" marR="85708" marT="42853" marB="4285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8012">
                <a:tc>
                  <a:txBody>
                    <a:bodyPr/>
                    <a:lstStyle/>
                    <a:p>
                      <a:r>
                        <a:rPr lang="en-US" sz="2700" b="1" dirty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 </a:t>
                      </a:r>
                      <a:r>
                        <a:rPr lang="en-US" sz="2700" b="1" dirty="0"/>
                        <a:t>Real-Time</a:t>
                      </a:r>
                    </a:p>
                  </a:txBody>
                  <a:tcPr marL="85708" marR="85708" marT="42853" marB="42853"/>
                </a:tc>
                <a:tc>
                  <a:txBody>
                    <a:bodyPr/>
                    <a:lstStyle/>
                    <a:p>
                      <a:r>
                        <a:rPr lang="en-US" sz="2300" baseline="0" dirty="0">
                          <a:latin typeface="Avenir Book"/>
                        </a:rPr>
                        <a:t>Know what you have in the field</a:t>
                      </a:r>
                      <a:endParaRPr lang="en-US" sz="2300" dirty="0">
                        <a:latin typeface="Avenir Book"/>
                      </a:endParaRPr>
                    </a:p>
                  </a:txBody>
                  <a:tcPr marL="85708" marR="85708" marT="42853" marB="42853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718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E5AA58-825B-4301-8715-BD9C11B74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7403" y="1877387"/>
            <a:ext cx="8596668" cy="468081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400" dirty="0"/>
              <a:t>Tablet / phone hardware</a:t>
            </a:r>
            <a:r>
              <a:rPr lang="en-US" sz="2000" dirty="0"/>
              <a:t> </a:t>
            </a:r>
            <a:r>
              <a:rPr lang="en-US" sz="2000" b="1" dirty="0"/>
              <a:t>(NEW! </a:t>
            </a:r>
            <a:r>
              <a:rPr lang="en-US" sz="2000" dirty="0"/>
              <a:t>Note20, S21…)</a:t>
            </a:r>
            <a:br>
              <a:rPr lang="en-US" sz="3600" dirty="0"/>
            </a:br>
            <a:r>
              <a:rPr lang="en-US" sz="1800" dirty="0"/>
              <a:t> </a:t>
            </a:r>
            <a:endParaRPr lang="en-US" sz="3600" dirty="0"/>
          </a:p>
          <a:p>
            <a:pPr marL="457200" indent="-457200">
              <a:buFont typeface="+mj-lt"/>
              <a:buAutoNum type="arabicPeriod"/>
            </a:pPr>
            <a:r>
              <a:rPr lang="en-US" sz="3400" dirty="0"/>
              <a:t>Depth sensing cameras</a:t>
            </a:r>
            <a:r>
              <a:rPr lang="en-US" dirty="0"/>
              <a:t> (</a:t>
            </a:r>
            <a:r>
              <a:rPr lang="en-US" b="1" dirty="0"/>
              <a:t>NEW! </a:t>
            </a:r>
            <a:r>
              <a:rPr lang="en-US" dirty="0"/>
              <a:t>L515 &amp; D455)</a:t>
            </a:r>
            <a:br>
              <a:rPr lang="en-US" sz="3600" dirty="0"/>
            </a:br>
            <a:r>
              <a:rPr lang="en-US" sz="1800" dirty="0"/>
              <a:t> </a:t>
            </a:r>
            <a:endParaRPr lang="en-US" sz="3600" dirty="0"/>
          </a:p>
          <a:p>
            <a:pPr marL="457200" indent="-457200">
              <a:buFont typeface="+mj-lt"/>
              <a:buAutoNum type="arabicPeriod"/>
            </a:pPr>
            <a:r>
              <a:rPr lang="en-US" sz="3600" b="1" dirty="0"/>
              <a:t>Dot3D Software </a:t>
            </a:r>
            <a:r>
              <a:rPr lang="en-US" sz="3000" dirty="0"/>
              <a:t>(</a:t>
            </a:r>
            <a:r>
              <a:rPr lang="en-US" sz="3000" b="1" dirty="0"/>
              <a:t>NEW!</a:t>
            </a:r>
            <a:r>
              <a:rPr lang="en-US" sz="3000" dirty="0"/>
              <a:t> Dot3D 4.0)</a:t>
            </a:r>
            <a:br>
              <a:rPr lang="en-US" sz="3600" dirty="0"/>
            </a:br>
            <a:r>
              <a:rPr lang="en-US" sz="1800" dirty="0"/>
              <a:t> </a:t>
            </a:r>
            <a:endParaRPr lang="en-US" sz="3600" dirty="0"/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Optional Accessories</a:t>
            </a:r>
            <a:r>
              <a:rPr lang="en-US" dirty="0"/>
              <a:t> (light, extender, etc.)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97676C-7F8E-4988-AFF3-BC2FDE229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4 components of </a:t>
            </a:r>
            <a:r>
              <a:rPr lang="en-US" b="1" dirty="0"/>
              <a:t>Dot3D</a:t>
            </a:r>
            <a:r>
              <a:rPr lang="en-US" dirty="0"/>
              <a:t> scanning</a:t>
            </a:r>
          </a:p>
        </p:txBody>
      </p:sp>
    </p:spTree>
    <p:extLst>
      <p:ext uri="{BB962C8B-B14F-4D97-AF65-F5344CB8AC3E}">
        <p14:creationId xmlns:p14="http://schemas.microsoft.com/office/powerpoint/2010/main" val="310238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B0CA06-E006-4849-B944-3CBE5D95C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Hardware: Supported Tablets</a:t>
            </a:r>
          </a:p>
        </p:txBody>
      </p:sp>
      <p:pic>
        <p:nvPicPr>
          <p:cNvPr id="5" name="Picture 4" descr="A picture containing holding, sitting, small, man&#10;&#10;Description automatically generated">
            <a:extLst>
              <a:ext uri="{FF2B5EF4-FFF2-40B4-BE49-F238E27FC236}">
                <a16:creationId xmlns:a16="http://schemas.microsoft.com/office/drawing/2014/main" id="{C27E054B-09BA-4DC5-B7E5-604B11039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223" y="1590717"/>
            <a:ext cx="2043148" cy="1532361"/>
          </a:xfrm>
          <a:prstGeom prst="rect">
            <a:avLst/>
          </a:prstGeom>
        </p:spPr>
      </p:pic>
      <p:pic>
        <p:nvPicPr>
          <p:cNvPr id="7" name="Picture 6" descr="A hand holding a cellphone&#10;&#10;Description automatically generated">
            <a:extLst>
              <a:ext uri="{FF2B5EF4-FFF2-40B4-BE49-F238E27FC236}">
                <a16:creationId xmlns:a16="http://schemas.microsoft.com/office/drawing/2014/main" id="{E1BDE894-897E-4B8B-8AF8-A716E86E5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143" y="1590716"/>
            <a:ext cx="2043148" cy="1532361"/>
          </a:xfrm>
          <a:prstGeom prst="rect">
            <a:avLst/>
          </a:prstGeom>
        </p:spPr>
      </p:pic>
      <p:pic>
        <p:nvPicPr>
          <p:cNvPr id="9" name="Picture 8" descr="A hand holding a cellphone&#10;&#10;Description automatically generated">
            <a:extLst>
              <a:ext uri="{FF2B5EF4-FFF2-40B4-BE49-F238E27FC236}">
                <a16:creationId xmlns:a16="http://schemas.microsoft.com/office/drawing/2014/main" id="{ED09AE03-0E7A-4509-B505-35256410F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4497" y="1590716"/>
            <a:ext cx="2043148" cy="1532361"/>
          </a:xfrm>
          <a:prstGeom prst="rect">
            <a:avLst/>
          </a:prstGeom>
        </p:spPr>
      </p:pic>
      <p:pic>
        <p:nvPicPr>
          <p:cNvPr id="15" name="Picture 14" descr="A close up of a device&#10;&#10;Description automatically generated">
            <a:extLst>
              <a:ext uri="{FF2B5EF4-FFF2-40B4-BE49-F238E27FC236}">
                <a16:creationId xmlns:a16="http://schemas.microsoft.com/office/drawing/2014/main" id="{0CEC2CCF-CB03-45F9-B212-F9F3253666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0272" y="1590716"/>
            <a:ext cx="2043148" cy="1532361"/>
          </a:xfrm>
          <a:prstGeom prst="rect">
            <a:avLst/>
          </a:prstGeom>
        </p:spPr>
      </p:pic>
      <p:pic>
        <p:nvPicPr>
          <p:cNvPr id="17" name="Picture 16" descr="A picture containing outdoor, building, person, water&#10;&#10;Description automatically generated">
            <a:extLst>
              <a:ext uri="{FF2B5EF4-FFF2-40B4-BE49-F238E27FC236}">
                <a16:creationId xmlns:a16="http://schemas.microsoft.com/office/drawing/2014/main" id="{C9DA37AA-B343-4F46-905A-DEDA300BEB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6593" y="3985764"/>
            <a:ext cx="2232468" cy="15315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36D7F05-8D87-4016-8538-ABD67F689B8D}"/>
              </a:ext>
            </a:extLst>
          </p:cNvPr>
          <p:cNvSpPr txBox="1"/>
          <p:nvPr/>
        </p:nvSpPr>
        <p:spPr>
          <a:xfrm>
            <a:off x="304962" y="3107541"/>
            <a:ext cx="5214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Rugged Tablets </a:t>
            </a:r>
            <a:r>
              <a:rPr lang="en-US" sz="1600" dirty="0"/>
              <a:t>from DT Research, </a:t>
            </a:r>
            <a:r>
              <a:rPr lang="en-US" sz="1600" dirty="0" err="1"/>
              <a:t>MobileDemand</a:t>
            </a:r>
            <a:r>
              <a:rPr lang="en-US" sz="1600" dirty="0"/>
              <a:t>, Zebra, Trimble, &amp; more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43D84E-A125-4796-8287-D345B3FE37B8}"/>
              </a:ext>
            </a:extLst>
          </p:cNvPr>
          <p:cNvSpPr txBox="1"/>
          <p:nvPr/>
        </p:nvSpPr>
        <p:spPr>
          <a:xfrm>
            <a:off x="320619" y="5551172"/>
            <a:ext cx="9747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Samsung Galaxy Tab S6, Tab S7, and other tablets/PCs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905BD9-42D9-4CDF-807E-A4720F7A1A3F}"/>
              </a:ext>
            </a:extLst>
          </p:cNvPr>
          <p:cNvSpPr txBox="1"/>
          <p:nvPr/>
        </p:nvSpPr>
        <p:spPr>
          <a:xfrm>
            <a:off x="5587880" y="3119967"/>
            <a:ext cx="3673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Surface Go / Surface Pro</a:t>
            </a:r>
          </a:p>
        </p:txBody>
      </p:sp>
      <p:pic>
        <p:nvPicPr>
          <p:cNvPr id="2050" name="Picture 2" descr="Image result for tab s6 for business">
            <a:extLst>
              <a:ext uri="{FF2B5EF4-FFF2-40B4-BE49-F238E27FC236}">
                <a16:creationId xmlns:a16="http://schemas.microsoft.com/office/drawing/2014/main" id="{D20214EB-704B-4A55-B898-B3B50FBF6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688" y="3985764"/>
            <a:ext cx="2711607" cy="152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amsung Galaxy Tab S6 review | TechRadar">
            <a:extLst>
              <a:ext uri="{FF2B5EF4-FFF2-40B4-BE49-F238E27FC236}">
                <a16:creationId xmlns:a16="http://schemas.microsoft.com/office/drawing/2014/main" id="{804E1DFF-6C8A-4640-9520-43291E26D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301" y="3985764"/>
            <a:ext cx="2722665" cy="153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27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AF2E766-B3DE-4B0F-9548-2FD02DB82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685" y="5096851"/>
            <a:ext cx="7269356" cy="2002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1. Samsung Galaxy S20, S10, &amp; S9</a:t>
            </a:r>
          </a:p>
          <a:p>
            <a:pPr marL="0" indent="0">
              <a:buNone/>
            </a:pPr>
            <a:r>
              <a:rPr lang="en-US" sz="1800" dirty="0"/>
              <a:t>3. Google Pixel 5, 4, &amp; 3 phones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B8AEC9-FF93-4AF4-87C4-710110C67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Hardware: Supported Phones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3CECE6-05D5-4ACC-A274-9435F55CD9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542" b="11542"/>
          <a:stretch/>
        </p:blipFill>
        <p:spPr>
          <a:xfrm>
            <a:off x="2048765" y="1582616"/>
            <a:ext cx="5730714" cy="3305907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4A17DFDE-FF55-4BA7-8CF3-52F7C6FDDD3D}"/>
              </a:ext>
            </a:extLst>
          </p:cNvPr>
          <p:cNvSpPr txBox="1">
            <a:spLocks/>
          </p:cNvSpPr>
          <p:nvPr/>
        </p:nvSpPr>
        <p:spPr>
          <a:xfrm>
            <a:off x="4975668" y="5096852"/>
            <a:ext cx="7269356" cy="2002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2. Samsung Galaxy </a:t>
            </a:r>
            <a:r>
              <a:rPr lang="en-US" sz="1800" b="1" dirty="0"/>
              <a:t>Note20</a:t>
            </a:r>
            <a:r>
              <a:rPr lang="en-US" sz="1800" dirty="0"/>
              <a:t>, 10, &amp; 9</a:t>
            </a:r>
          </a:p>
          <a:p>
            <a:pPr marL="0" indent="0">
              <a:buFont typeface="Wingdings 3" charset="2"/>
              <a:buNone/>
            </a:pPr>
            <a:r>
              <a:rPr lang="en-US" sz="1800" dirty="0"/>
              <a:t>4. Plus many more Android phones</a:t>
            </a:r>
          </a:p>
          <a:p>
            <a:pPr marL="0" indent="0">
              <a:buFont typeface="Wingdings 3" charset="2"/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649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6F23448-F91E-47F6-9F42-482885E6E5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Latoregular"/>
              </a:rPr>
              <a:t>At least one </a:t>
            </a:r>
            <a:r>
              <a:rPr lang="en-US" b="1" i="0" dirty="0">
                <a:solidFill>
                  <a:srgbClr val="000000"/>
                </a:solidFill>
                <a:effectLst/>
                <a:latin typeface="Latoregular"/>
              </a:rPr>
              <a:t>USB 3.0 (or higher) </a:t>
            </a:r>
            <a:r>
              <a:rPr lang="en-US" b="0" i="0" dirty="0">
                <a:solidFill>
                  <a:srgbClr val="000000"/>
                </a:solidFill>
                <a:effectLst/>
                <a:latin typeface="Latoregular"/>
              </a:rPr>
              <a:t>compatible USB port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Latoregular"/>
              </a:rPr>
              <a:t>At least </a:t>
            </a:r>
            <a:r>
              <a:rPr lang="en-US" b="0" i="0" dirty="0">
                <a:solidFill>
                  <a:srgbClr val="000000"/>
                </a:solidFill>
                <a:effectLst/>
                <a:latin typeface="Latoregular"/>
              </a:rPr>
              <a:t>1 GB of available hard drive / storage space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Latoregular"/>
              </a:rPr>
              <a:t>Internet connection (to activate your Dot3D license)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3DE09D-328B-43ED-B969-2CA1B2D9D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Minimum Tablet/Phone/PC Specifications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B6E36928-ACFD-4760-AD9E-29D81624D4FF}"/>
              </a:ext>
            </a:extLst>
          </p:cNvPr>
          <p:cNvSpPr txBox="1">
            <a:spLocks/>
          </p:cNvSpPr>
          <p:nvPr/>
        </p:nvSpPr>
        <p:spPr>
          <a:xfrm>
            <a:off x="1034037" y="2867567"/>
            <a:ext cx="8596668" cy="4680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0" dirty="0">
                <a:solidFill>
                  <a:srgbClr val="000000"/>
                </a:solidFill>
                <a:effectLst/>
                <a:latin typeface="Latoregular"/>
              </a:rPr>
              <a:t>WINDOWS</a:t>
            </a:r>
          </a:p>
          <a:p>
            <a:r>
              <a:rPr lang="en-US" sz="1800" b="0" i="0" dirty="0">
                <a:solidFill>
                  <a:srgbClr val="000000"/>
                </a:solidFill>
                <a:effectLst/>
                <a:latin typeface="Latoregular"/>
              </a:rPr>
              <a:t>Windows 10 or later OS</a:t>
            </a:r>
            <a:endParaRPr lang="en-US" sz="1800" b="1" i="0" dirty="0">
              <a:solidFill>
                <a:srgbClr val="000000"/>
              </a:solidFill>
              <a:effectLst/>
              <a:latin typeface="Latoregular"/>
            </a:endParaRPr>
          </a:p>
          <a:p>
            <a:pPr algn="l"/>
            <a:r>
              <a:rPr lang="en-US" sz="1800" b="0" i="0" dirty="0">
                <a:solidFill>
                  <a:srgbClr val="000000"/>
                </a:solidFill>
                <a:effectLst/>
                <a:latin typeface="Latoregular"/>
              </a:rPr>
              <a:t>Intel Pentium Gold 4415Y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Latoregular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Latoregular"/>
              </a:rPr>
              <a:t>or comparable</a:t>
            </a:r>
          </a:p>
          <a:p>
            <a:pPr algn="l"/>
            <a:r>
              <a:rPr lang="en-US" sz="1800" b="0" i="0" dirty="0">
                <a:solidFill>
                  <a:srgbClr val="000000"/>
                </a:solidFill>
                <a:effectLst/>
                <a:latin typeface="Latoregular"/>
              </a:rPr>
              <a:t>OpenGL 3.3 compatible graphics</a:t>
            </a:r>
          </a:p>
          <a:p>
            <a:pPr algn="l"/>
            <a:r>
              <a:rPr lang="en-US" sz="1800" b="0" i="0" dirty="0">
                <a:solidFill>
                  <a:srgbClr val="000000"/>
                </a:solidFill>
                <a:effectLst/>
                <a:latin typeface="Latoregular"/>
              </a:rPr>
              <a:t>At least 4 GB of RAM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Latoregular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Latoregular"/>
              </a:rPr>
              <a:t>(ideally 6-8 or more)</a:t>
            </a:r>
          </a:p>
          <a:p>
            <a:pPr marL="0" indent="0" algn="l">
              <a:buNone/>
            </a:pPr>
            <a:endParaRPr lang="en-US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F1D41206-EC8F-4089-BD4D-91B20FEF9D10}"/>
              </a:ext>
            </a:extLst>
          </p:cNvPr>
          <p:cNvSpPr txBox="1">
            <a:spLocks/>
          </p:cNvSpPr>
          <p:nvPr/>
        </p:nvSpPr>
        <p:spPr>
          <a:xfrm>
            <a:off x="5332371" y="2867567"/>
            <a:ext cx="8596668" cy="4680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0" dirty="0">
                <a:solidFill>
                  <a:srgbClr val="000000"/>
                </a:solidFill>
                <a:effectLst/>
                <a:latin typeface="Latoregular"/>
              </a:rPr>
              <a:t>ANDROID</a:t>
            </a:r>
          </a:p>
          <a:p>
            <a:r>
              <a:rPr lang="en-US" sz="1800" dirty="0">
                <a:solidFill>
                  <a:srgbClr val="000000"/>
                </a:solidFill>
                <a:latin typeface="Latoregular"/>
              </a:rPr>
              <a:t>Android 7 or later OS</a:t>
            </a:r>
          </a:p>
          <a:p>
            <a:r>
              <a:rPr lang="en-US" sz="1800" b="0" i="0" dirty="0">
                <a:solidFill>
                  <a:srgbClr val="000000"/>
                </a:solidFill>
                <a:effectLst/>
                <a:latin typeface="Latoregular"/>
              </a:rPr>
              <a:t>Quad Core CPU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Latoregular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Latoregular"/>
              </a:rPr>
              <a:t>(not older than 2017)</a:t>
            </a:r>
          </a:p>
          <a:p>
            <a:r>
              <a:rPr lang="en-US" sz="1800" b="0" i="0" dirty="0">
                <a:solidFill>
                  <a:srgbClr val="000000"/>
                </a:solidFill>
                <a:effectLst/>
                <a:latin typeface="Latoregular"/>
              </a:rPr>
              <a:t>OpenGL ES 3.1 compatible graphics</a:t>
            </a:r>
          </a:p>
          <a:p>
            <a:r>
              <a:rPr lang="en-US" sz="1800" dirty="0">
                <a:solidFill>
                  <a:srgbClr val="000000"/>
                </a:solidFill>
                <a:latin typeface="Latoregular"/>
              </a:rPr>
              <a:t>At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Latoregular"/>
              </a:rPr>
              <a:t>least 4 GB of RAM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Latoregular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Latoregular"/>
              </a:rPr>
              <a:t>(ideally 6-8 or more)</a:t>
            </a:r>
          </a:p>
          <a:p>
            <a:pPr marL="0" indent="0" algn="l">
              <a:buNone/>
            </a:pPr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33813612-02A6-440F-9EC0-C647C35068EE}"/>
              </a:ext>
            </a:extLst>
          </p:cNvPr>
          <p:cNvSpPr txBox="1">
            <a:spLocks/>
          </p:cNvSpPr>
          <p:nvPr/>
        </p:nvSpPr>
        <p:spPr>
          <a:xfrm>
            <a:off x="677334" y="5190218"/>
            <a:ext cx="8596668" cy="4680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en-US" dirty="0">
              <a:solidFill>
                <a:srgbClr val="000000"/>
              </a:solidFill>
              <a:latin typeface="Latoregular"/>
            </a:endParaRPr>
          </a:p>
          <a:p>
            <a:r>
              <a:rPr lang="en-US" b="1" dirty="0">
                <a:solidFill>
                  <a:srgbClr val="000000"/>
                </a:solidFill>
                <a:latin typeface="Latoregular"/>
              </a:rPr>
              <a:t>USB 3.0 (or higher)</a:t>
            </a:r>
            <a:r>
              <a:rPr lang="en-US" dirty="0">
                <a:solidFill>
                  <a:srgbClr val="000000"/>
                </a:solidFill>
                <a:latin typeface="Latoregular"/>
              </a:rPr>
              <a:t> compatible USB cable (not adapter)</a:t>
            </a:r>
            <a:endParaRPr lang="en-US" b="1" dirty="0">
              <a:solidFill>
                <a:srgbClr val="000000"/>
              </a:solidFill>
              <a:latin typeface="Latoregular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38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D8014E-D036-4AF4-8292-DFEEA2622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Hardware: Supported Sensors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9D9E0E-6ECB-4F24-916A-27BDF830129C}"/>
              </a:ext>
            </a:extLst>
          </p:cNvPr>
          <p:cNvSpPr txBox="1"/>
          <p:nvPr/>
        </p:nvSpPr>
        <p:spPr>
          <a:xfrm>
            <a:off x="988266" y="4812616"/>
            <a:ext cx="3834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DPI-10/DPI-10SR Kits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8077BB-0DCA-4D4F-9D70-7AA45756EFFC}"/>
              </a:ext>
            </a:extLst>
          </p:cNvPr>
          <p:cNvSpPr txBox="1"/>
          <p:nvPr/>
        </p:nvSpPr>
        <p:spPr>
          <a:xfrm>
            <a:off x="290978" y="5315970"/>
            <a:ext cx="5228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DP-Calibrated PrimeSense Carmine 1.08/1.09</a:t>
            </a:r>
          </a:p>
        </p:txBody>
      </p:sp>
      <p:pic>
        <p:nvPicPr>
          <p:cNvPr id="16" name="Picture 15" descr="A picture containing text, controller, game, remote&#10;&#10;Description automatically generated">
            <a:extLst>
              <a:ext uri="{FF2B5EF4-FFF2-40B4-BE49-F238E27FC236}">
                <a16:creationId xmlns:a16="http://schemas.microsoft.com/office/drawing/2014/main" id="{12B3074A-0AE6-43FE-8AF7-ECFDB52C5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7176" y="2039373"/>
            <a:ext cx="5497933" cy="2674670"/>
          </a:xfrm>
          <a:prstGeom prst="rect">
            <a:avLst/>
          </a:prstGeom>
        </p:spPr>
      </p:pic>
      <p:pic>
        <p:nvPicPr>
          <p:cNvPr id="18" name="Picture 17" descr="A picture containing dark, gun&#10;&#10;Description automatically generated">
            <a:extLst>
              <a:ext uri="{FF2B5EF4-FFF2-40B4-BE49-F238E27FC236}">
                <a16:creationId xmlns:a16="http://schemas.microsoft.com/office/drawing/2014/main" id="{147D19C3-3DF3-4A2F-B5E7-C20131D26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482" y="1251302"/>
            <a:ext cx="4974570" cy="373092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1886190-98BC-4782-B8C9-9AB1C369EDCB}"/>
              </a:ext>
            </a:extLst>
          </p:cNvPr>
          <p:cNvSpPr txBox="1"/>
          <p:nvPr/>
        </p:nvSpPr>
        <p:spPr>
          <a:xfrm>
            <a:off x="5098857" y="4818627"/>
            <a:ext cx="4391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Intel® RealSense™ Kits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CE4DE4-BD00-4EAB-A4A4-D0EA71E9DAC5}"/>
              </a:ext>
            </a:extLst>
          </p:cNvPr>
          <p:cNvSpPr txBox="1"/>
          <p:nvPr/>
        </p:nvSpPr>
        <p:spPr>
          <a:xfrm>
            <a:off x="5459150" y="5315970"/>
            <a:ext cx="3670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D415, D35, D435i, </a:t>
            </a:r>
            <a:r>
              <a:rPr lang="en-US" b="1" dirty="0"/>
              <a:t>and…</a:t>
            </a:r>
          </a:p>
        </p:txBody>
      </p:sp>
    </p:spTree>
    <p:extLst>
      <p:ext uri="{BB962C8B-B14F-4D97-AF65-F5344CB8AC3E}">
        <p14:creationId xmlns:p14="http://schemas.microsoft.com/office/powerpoint/2010/main" val="137244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D8014E-D036-4AF4-8292-DFEEA2622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Intel® RealSense™ LiDAR Camera L515</a:t>
            </a:r>
            <a:endParaRPr lang="en-US" dirty="0"/>
          </a:p>
        </p:txBody>
      </p:sp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B8C52AFE-B32D-4CE8-B728-C45628B86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3192"/>
            <a:ext cx="12192000" cy="369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08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DotProduct">
      <a:dk1>
        <a:srgbClr val="1B2B52"/>
      </a:dk1>
      <a:lt1>
        <a:srgbClr val="FFFFFF"/>
      </a:lt1>
      <a:dk2>
        <a:srgbClr val="1B2B52"/>
      </a:dk2>
      <a:lt2>
        <a:srgbClr val="FFFFFF"/>
      </a:lt2>
      <a:accent1>
        <a:srgbClr val="002060"/>
      </a:accent1>
      <a:accent2>
        <a:srgbClr val="CEE00A"/>
      </a:accent2>
      <a:accent3>
        <a:srgbClr val="B1B388"/>
      </a:accent3>
      <a:accent4>
        <a:srgbClr val="5E6E96"/>
      </a:accent4>
      <a:accent5>
        <a:srgbClr val="1B2B52"/>
      </a:accent5>
      <a:accent6>
        <a:srgbClr val="9396A3"/>
      </a:accent6>
      <a:hlink>
        <a:srgbClr val="CEE00A"/>
      </a:hlink>
      <a:folHlink>
        <a:srgbClr val="C3C143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14937</TotalTime>
  <Words>1002</Words>
  <Application>Microsoft Office PowerPoint</Application>
  <PresentationFormat>Widescreen</PresentationFormat>
  <Paragraphs>138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Avenir Book</vt:lpstr>
      <vt:lpstr>Calibri</vt:lpstr>
      <vt:lpstr>Latoregular</vt:lpstr>
      <vt:lpstr>Trebuchet MS</vt:lpstr>
      <vt:lpstr>Wingdings 3</vt:lpstr>
      <vt:lpstr>Zapf Dingbats</vt:lpstr>
      <vt:lpstr>Facet</vt:lpstr>
      <vt:lpstr> Live DotProduct Webinar January 27, 2021</vt:lpstr>
      <vt:lpstr>Today’s Presenters</vt:lpstr>
      <vt:lpstr>Our Handheld 3D Scanning Solutions</vt:lpstr>
      <vt:lpstr>4 components of Dot3D scanning</vt:lpstr>
      <vt:lpstr>Hardware: Supported Tablets</vt:lpstr>
      <vt:lpstr>Hardware: Supported Phones</vt:lpstr>
      <vt:lpstr>Minimum Tablet/Phone/PC Specifications</vt:lpstr>
      <vt:lpstr>Hardware: Supported Sensors</vt:lpstr>
      <vt:lpstr>Intel® RealSense™ LiDAR Camera L515</vt:lpstr>
      <vt:lpstr>Intel® RealSense™ LiDAR Camera L515</vt:lpstr>
      <vt:lpstr>Intel® RealSense™ Depth Camera D455 </vt:lpstr>
      <vt:lpstr>Intel® RealSense™ Depth Camera D455</vt:lpstr>
      <vt:lpstr>Comparing All the Camera Options</vt:lpstr>
      <vt:lpstr>Today’s Kit</vt:lpstr>
      <vt:lpstr>New in Dot3D 4.0 (now 4.0.1)</vt:lpstr>
      <vt:lpstr>New in Dot3D 4.0 (now 4.0.1)</vt:lpstr>
      <vt:lpstr>Dot3D 4.0: Multiple Savable Measurements</vt:lpstr>
      <vt:lpstr>Dot3D 4.0: Live Annotations During Scanning</vt:lpstr>
      <vt:lpstr>Dot3D 4.0: Live Annotations During Scanning</vt:lpstr>
      <vt:lpstr>Dot3D 4.0: Foreign Language Support</vt:lpstr>
      <vt:lpstr>Dot3D 4.0: Re-Localization Improvements</vt:lpstr>
      <vt:lpstr>Dot3D 4.0: Re-Localization Improvements</vt:lpstr>
      <vt:lpstr>New Autosave and Calibration Processes</vt:lpstr>
      <vt:lpstr>Additional Improvements with 4.0.1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Ahern</dc:creator>
  <cp:lastModifiedBy>Chris Ahern</cp:lastModifiedBy>
  <cp:revision>285</cp:revision>
  <dcterms:created xsi:type="dcterms:W3CDTF">2015-03-26T19:56:05Z</dcterms:created>
  <dcterms:modified xsi:type="dcterms:W3CDTF">2021-01-28T18:48:36Z</dcterms:modified>
</cp:coreProperties>
</file>